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0" r:id="rId1"/>
  </p:sldMasterIdLst>
  <p:sldIdLst>
    <p:sldId id="256" r:id="rId2"/>
    <p:sldId id="257" r:id="rId3"/>
    <p:sldId id="260" r:id="rId4"/>
    <p:sldId id="258" r:id="rId5"/>
    <p:sldId id="272" r:id="rId6"/>
    <p:sldId id="259" r:id="rId7"/>
    <p:sldId id="261" r:id="rId8"/>
    <p:sldId id="262" r:id="rId9"/>
    <p:sldId id="266" r:id="rId10"/>
    <p:sldId id="263" r:id="rId11"/>
    <p:sldId id="264" r:id="rId12"/>
    <p:sldId id="265" r:id="rId13"/>
    <p:sldId id="267" r:id="rId14"/>
    <p:sldId id="268" r:id="rId15"/>
    <p:sldId id="269" r:id="rId16"/>
    <p:sldId id="271"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2B2B2"/>
    <a:srgbClr val="C0C0C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100" d="100"/>
          <a:sy n="100" d="100"/>
        </p:scale>
        <p:origin x="954" y="18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1FC28F6-3877-47B3-905A-D537E94BEF1F}"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6C70F8E8-21CB-464F-A156-8EDFF6B39D65}">
      <dgm:prSet/>
      <dgm:spPr/>
      <dgm:t>
        <a:bodyPr/>
        <a:lstStyle/>
        <a:p>
          <a:r>
            <a:rPr lang="en-US" dirty="0"/>
            <a:t>The Gaussian Process utilizes multivariate gaussian based distributions to estimate the response variable.</a:t>
          </a:r>
        </a:p>
      </dgm:t>
    </dgm:pt>
    <dgm:pt modelId="{0D336132-C6D5-478F-9FA3-232F76EB683B}" type="parTrans" cxnId="{1B31C924-4E04-4256-8435-99F09FBA70CD}">
      <dgm:prSet/>
      <dgm:spPr/>
      <dgm:t>
        <a:bodyPr/>
        <a:lstStyle/>
        <a:p>
          <a:endParaRPr lang="en-US"/>
        </a:p>
      </dgm:t>
    </dgm:pt>
    <dgm:pt modelId="{D5853814-F314-4321-96DC-69FBE675A7EF}" type="sibTrans" cxnId="{1B31C924-4E04-4256-8435-99F09FBA70CD}">
      <dgm:prSet/>
      <dgm:spPr/>
      <dgm:t>
        <a:bodyPr/>
        <a:lstStyle/>
        <a:p>
          <a:endParaRPr lang="en-US"/>
        </a:p>
      </dgm:t>
    </dgm:pt>
    <dgm:pt modelId="{8795B60E-93A5-46F3-AA5E-2C0A2F104678}">
      <dgm:prSet/>
      <dgm:spPr/>
      <dgm:t>
        <a:bodyPr/>
        <a:lstStyle/>
        <a:p>
          <a:r>
            <a:rPr lang="en-US" dirty="0"/>
            <a:t>This model is best utilized with positive functions. Since the data used in this project does not fit into a positive function, the Gaussian Process proved to be very inaccurate.</a:t>
          </a:r>
        </a:p>
      </dgm:t>
    </dgm:pt>
    <dgm:pt modelId="{3342F416-299A-4B79-88BC-70B65F5C5F56}" type="parTrans" cxnId="{C87008DA-5359-4F5C-8276-C4DE121CBE62}">
      <dgm:prSet/>
      <dgm:spPr/>
      <dgm:t>
        <a:bodyPr/>
        <a:lstStyle/>
        <a:p>
          <a:endParaRPr lang="en-US"/>
        </a:p>
      </dgm:t>
    </dgm:pt>
    <dgm:pt modelId="{6D03939B-A825-4E3E-80E4-BE5EDBCA0036}" type="sibTrans" cxnId="{C87008DA-5359-4F5C-8276-C4DE121CBE62}">
      <dgm:prSet/>
      <dgm:spPr/>
      <dgm:t>
        <a:bodyPr/>
        <a:lstStyle/>
        <a:p>
          <a:endParaRPr lang="en-US"/>
        </a:p>
      </dgm:t>
    </dgm:pt>
    <dgm:pt modelId="{2E12E283-6C87-4179-BD06-0F0F9D81284C}">
      <dgm:prSet/>
      <dgm:spPr/>
      <dgm:t>
        <a:bodyPr/>
        <a:lstStyle/>
        <a:p>
          <a:r>
            <a:rPr lang="en-US" dirty="0"/>
            <a:t>Comically inaccurate in fact, being evaluated as having a standard error of 760.117%</a:t>
          </a:r>
        </a:p>
      </dgm:t>
    </dgm:pt>
    <dgm:pt modelId="{A44F02DC-3B4B-4918-9645-57D0539737AB}" type="parTrans" cxnId="{0B0785C1-9E72-41A7-A860-187EAEFB7C54}">
      <dgm:prSet/>
      <dgm:spPr/>
      <dgm:t>
        <a:bodyPr/>
        <a:lstStyle/>
        <a:p>
          <a:endParaRPr lang="en-US"/>
        </a:p>
      </dgm:t>
    </dgm:pt>
    <dgm:pt modelId="{A57340DE-0081-44C4-8AD6-66C07465EDEF}" type="sibTrans" cxnId="{0B0785C1-9E72-41A7-A860-187EAEFB7C54}">
      <dgm:prSet/>
      <dgm:spPr/>
      <dgm:t>
        <a:bodyPr/>
        <a:lstStyle/>
        <a:p>
          <a:endParaRPr lang="en-US"/>
        </a:p>
      </dgm:t>
    </dgm:pt>
    <dgm:pt modelId="{FC971C87-C7A2-495D-B6A7-1DF3E80BFE62}" type="pres">
      <dgm:prSet presAssocID="{01FC28F6-3877-47B3-905A-D537E94BEF1F}" presName="linear" presStyleCnt="0">
        <dgm:presLayoutVars>
          <dgm:animLvl val="lvl"/>
          <dgm:resizeHandles val="exact"/>
        </dgm:presLayoutVars>
      </dgm:prSet>
      <dgm:spPr/>
    </dgm:pt>
    <dgm:pt modelId="{6D86A047-1743-4E89-8E6B-EDA692FB7AD7}" type="pres">
      <dgm:prSet presAssocID="{6C70F8E8-21CB-464F-A156-8EDFF6B39D65}" presName="parentText" presStyleLbl="node1" presStyleIdx="0" presStyleCnt="3" custScaleY="127183" custLinFactNeighborY="-53048">
        <dgm:presLayoutVars>
          <dgm:chMax val="0"/>
          <dgm:bulletEnabled val="1"/>
        </dgm:presLayoutVars>
      </dgm:prSet>
      <dgm:spPr/>
    </dgm:pt>
    <dgm:pt modelId="{7638F957-7F33-43D5-BC17-535F3178B8EB}" type="pres">
      <dgm:prSet presAssocID="{D5853814-F314-4321-96DC-69FBE675A7EF}" presName="spacer" presStyleCnt="0"/>
      <dgm:spPr/>
    </dgm:pt>
    <dgm:pt modelId="{F17CDF62-DA27-4039-B312-FFA0F012DC31}" type="pres">
      <dgm:prSet presAssocID="{8795B60E-93A5-46F3-AA5E-2C0A2F104678}" presName="parentText" presStyleLbl="node1" presStyleIdx="1" presStyleCnt="3" custScaleY="157436">
        <dgm:presLayoutVars>
          <dgm:chMax val="0"/>
          <dgm:bulletEnabled val="1"/>
        </dgm:presLayoutVars>
      </dgm:prSet>
      <dgm:spPr/>
    </dgm:pt>
    <dgm:pt modelId="{8EAE6716-2B69-4633-B590-D55BBE556416}" type="pres">
      <dgm:prSet presAssocID="{6D03939B-A825-4E3E-80E4-BE5EDBCA0036}" presName="spacer" presStyleCnt="0"/>
      <dgm:spPr/>
    </dgm:pt>
    <dgm:pt modelId="{A75EC013-26B1-43FC-BDC4-4A37365F0E09}" type="pres">
      <dgm:prSet presAssocID="{2E12E283-6C87-4179-BD06-0F0F9D81284C}" presName="parentText" presStyleLbl="node1" presStyleIdx="2" presStyleCnt="3" custScaleY="156223" custLinFactY="1496" custLinFactNeighborX="0" custLinFactNeighborY="100000">
        <dgm:presLayoutVars>
          <dgm:chMax val="0"/>
          <dgm:bulletEnabled val="1"/>
        </dgm:presLayoutVars>
      </dgm:prSet>
      <dgm:spPr/>
    </dgm:pt>
  </dgm:ptLst>
  <dgm:cxnLst>
    <dgm:cxn modelId="{1B31C924-4E04-4256-8435-99F09FBA70CD}" srcId="{01FC28F6-3877-47B3-905A-D537E94BEF1F}" destId="{6C70F8E8-21CB-464F-A156-8EDFF6B39D65}" srcOrd="0" destOrd="0" parTransId="{0D336132-C6D5-478F-9FA3-232F76EB683B}" sibTransId="{D5853814-F314-4321-96DC-69FBE675A7EF}"/>
    <dgm:cxn modelId="{4E8451A3-0846-47A1-8FEC-BD69FF32640C}" type="presOf" srcId="{2E12E283-6C87-4179-BD06-0F0F9D81284C}" destId="{A75EC013-26B1-43FC-BDC4-4A37365F0E09}" srcOrd="0" destOrd="0" presId="urn:microsoft.com/office/officeart/2005/8/layout/vList2"/>
    <dgm:cxn modelId="{9ADDFBBB-7D1E-4152-83B7-BB3546FB7915}" type="presOf" srcId="{01FC28F6-3877-47B3-905A-D537E94BEF1F}" destId="{FC971C87-C7A2-495D-B6A7-1DF3E80BFE62}" srcOrd="0" destOrd="0" presId="urn:microsoft.com/office/officeart/2005/8/layout/vList2"/>
    <dgm:cxn modelId="{0B0785C1-9E72-41A7-A860-187EAEFB7C54}" srcId="{01FC28F6-3877-47B3-905A-D537E94BEF1F}" destId="{2E12E283-6C87-4179-BD06-0F0F9D81284C}" srcOrd="2" destOrd="0" parTransId="{A44F02DC-3B4B-4918-9645-57D0539737AB}" sibTransId="{A57340DE-0081-44C4-8AD6-66C07465EDEF}"/>
    <dgm:cxn modelId="{8D0285D3-229D-4008-B26B-D5C535B66E12}" type="presOf" srcId="{6C70F8E8-21CB-464F-A156-8EDFF6B39D65}" destId="{6D86A047-1743-4E89-8E6B-EDA692FB7AD7}" srcOrd="0" destOrd="0" presId="urn:microsoft.com/office/officeart/2005/8/layout/vList2"/>
    <dgm:cxn modelId="{C87008DA-5359-4F5C-8276-C4DE121CBE62}" srcId="{01FC28F6-3877-47B3-905A-D537E94BEF1F}" destId="{8795B60E-93A5-46F3-AA5E-2C0A2F104678}" srcOrd="1" destOrd="0" parTransId="{3342F416-299A-4B79-88BC-70B65F5C5F56}" sibTransId="{6D03939B-A825-4E3E-80E4-BE5EDBCA0036}"/>
    <dgm:cxn modelId="{C9D726EB-9CC6-4EE3-96E6-13C09650EC42}" type="presOf" srcId="{8795B60E-93A5-46F3-AA5E-2C0A2F104678}" destId="{F17CDF62-DA27-4039-B312-FFA0F012DC31}" srcOrd="0" destOrd="0" presId="urn:microsoft.com/office/officeart/2005/8/layout/vList2"/>
    <dgm:cxn modelId="{1A9B7A9C-7BD4-4750-B168-A38C7D145133}" type="presParOf" srcId="{FC971C87-C7A2-495D-B6A7-1DF3E80BFE62}" destId="{6D86A047-1743-4E89-8E6B-EDA692FB7AD7}" srcOrd="0" destOrd="0" presId="urn:microsoft.com/office/officeart/2005/8/layout/vList2"/>
    <dgm:cxn modelId="{259D6D28-F7FF-4431-B0F4-0C6D859B1B9C}" type="presParOf" srcId="{FC971C87-C7A2-495D-B6A7-1DF3E80BFE62}" destId="{7638F957-7F33-43D5-BC17-535F3178B8EB}" srcOrd="1" destOrd="0" presId="urn:microsoft.com/office/officeart/2005/8/layout/vList2"/>
    <dgm:cxn modelId="{0EE7F47A-2B11-4288-8A03-22C2AF1B714E}" type="presParOf" srcId="{FC971C87-C7A2-495D-B6A7-1DF3E80BFE62}" destId="{F17CDF62-DA27-4039-B312-FFA0F012DC31}" srcOrd="2" destOrd="0" presId="urn:microsoft.com/office/officeart/2005/8/layout/vList2"/>
    <dgm:cxn modelId="{4846EE1D-0582-4C14-9D4E-1BFC2CF3E5CF}" type="presParOf" srcId="{FC971C87-C7A2-495D-B6A7-1DF3E80BFE62}" destId="{8EAE6716-2B69-4633-B590-D55BBE556416}" srcOrd="3" destOrd="0" presId="urn:microsoft.com/office/officeart/2005/8/layout/vList2"/>
    <dgm:cxn modelId="{47E71F5A-AEBF-497C-B7C5-C1DA867DBD82}" type="presParOf" srcId="{FC971C87-C7A2-495D-B6A7-1DF3E80BFE62}" destId="{A75EC013-26B1-43FC-BDC4-4A37365F0E09}"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E619D65-FE15-4411-96FA-978BBF4F8D94}"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F4D0D764-723E-4AFA-B113-15D9A44203EA}">
      <dgm:prSet/>
      <dgm:spPr/>
      <dgm:t>
        <a:bodyPr/>
        <a:lstStyle/>
        <a:p>
          <a:r>
            <a:rPr lang="en-US"/>
            <a:t>This linear model prioritizes the act of being ‘passive’ in rewarding the model for correct answers but being very ‘aggressive’ in correcting the model’s mistakes. </a:t>
          </a:r>
        </a:p>
      </dgm:t>
    </dgm:pt>
    <dgm:pt modelId="{AD08D25F-98D3-4FCB-9665-6CD6909297C3}" type="parTrans" cxnId="{D927F4BC-4602-4B5B-A986-230D1D128CEC}">
      <dgm:prSet/>
      <dgm:spPr/>
      <dgm:t>
        <a:bodyPr/>
        <a:lstStyle/>
        <a:p>
          <a:endParaRPr lang="en-US"/>
        </a:p>
      </dgm:t>
    </dgm:pt>
    <dgm:pt modelId="{E08B0E2A-7501-4D06-8D29-823F6440620F}" type="sibTrans" cxnId="{D927F4BC-4602-4B5B-A986-230D1D128CEC}">
      <dgm:prSet/>
      <dgm:spPr/>
      <dgm:t>
        <a:bodyPr/>
        <a:lstStyle/>
        <a:p>
          <a:endParaRPr lang="en-US"/>
        </a:p>
      </dgm:t>
    </dgm:pt>
    <dgm:pt modelId="{9E1E2578-6A43-4BB1-8737-8E3E225E9FB1}">
      <dgm:prSet/>
      <dgm:spPr/>
      <dgm:t>
        <a:bodyPr/>
        <a:lstStyle/>
        <a:p>
          <a:r>
            <a:rPr lang="en-US" dirty="0"/>
            <a:t>This model proved at times to be the most accurate. However, the model randomizes its passive-aggressive nature, introducing a high amount of variation to the standard error.</a:t>
          </a:r>
        </a:p>
      </dgm:t>
    </dgm:pt>
    <dgm:pt modelId="{1103046C-9DC6-4603-ACE6-38D31F204E63}" type="parTrans" cxnId="{04A63F01-7C50-4905-98B3-82A35F10B193}">
      <dgm:prSet/>
      <dgm:spPr/>
      <dgm:t>
        <a:bodyPr/>
        <a:lstStyle/>
        <a:p>
          <a:endParaRPr lang="en-US"/>
        </a:p>
      </dgm:t>
    </dgm:pt>
    <dgm:pt modelId="{21B56E2C-822F-4FD4-ADD3-730239E9D03B}" type="sibTrans" cxnId="{04A63F01-7C50-4905-98B3-82A35F10B193}">
      <dgm:prSet/>
      <dgm:spPr/>
      <dgm:t>
        <a:bodyPr/>
        <a:lstStyle/>
        <a:p>
          <a:endParaRPr lang="en-US"/>
        </a:p>
      </dgm:t>
    </dgm:pt>
    <dgm:pt modelId="{DAF08A78-92F3-4525-AE0C-78B19F857769}">
      <dgm:prSet/>
      <dgm:spPr/>
      <dgm:t>
        <a:bodyPr/>
        <a:lstStyle/>
        <a:p>
          <a:r>
            <a:rPr lang="en-US" dirty="0"/>
            <a:t>After running the model 10,000 times, I found that the average standard error was 3.711%.</a:t>
          </a:r>
        </a:p>
      </dgm:t>
    </dgm:pt>
    <dgm:pt modelId="{D15C9785-E53E-425B-A8F5-4F5B433B1893}" type="parTrans" cxnId="{228C6096-CB03-4508-9D41-2861518E0979}">
      <dgm:prSet/>
      <dgm:spPr/>
      <dgm:t>
        <a:bodyPr/>
        <a:lstStyle/>
        <a:p>
          <a:endParaRPr lang="en-US"/>
        </a:p>
      </dgm:t>
    </dgm:pt>
    <dgm:pt modelId="{14308597-3548-43A5-8B52-9033F23677B9}" type="sibTrans" cxnId="{228C6096-CB03-4508-9D41-2861518E0979}">
      <dgm:prSet/>
      <dgm:spPr/>
      <dgm:t>
        <a:bodyPr/>
        <a:lstStyle/>
        <a:p>
          <a:endParaRPr lang="en-US"/>
        </a:p>
      </dgm:t>
    </dgm:pt>
    <dgm:pt modelId="{C87BF57A-3193-4FA0-88FA-CD9D181FBC84}" type="pres">
      <dgm:prSet presAssocID="{3E619D65-FE15-4411-96FA-978BBF4F8D94}" presName="linear" presStyleCnt="0">
        <dgm:presLayoutVars>
          <dgm:animLvl val="lvl"/>
          <dgm:resizeHandles val="exact"/>
        </dgm:presLayoutVars>
      </dgm:prSet>
      <dgm:spPr/>
    </dgm:pt>
    <dgm:pt modelId="{2E2CD3F7-4D4F-41EB-B0E4-188C6D1F9D69}" type="pres">
      <dgm:prSet presAssocID="{F4D0D764-723E-4AFA-B113-15D9A44203EA}" presName="parentText" presStyleLbl="node1" presStyleIdx="0" presStyleCnt="3" custScaleY="158187">
        <dgm:presLayoutVars>
          <dgm:chMax val="0"/>
          <dgm:bulletEnabled val="1"/>
        </dgm:presLayoutVars>
      </dgm:prSet>
      <dgm:spPr/>
    </dgm:pt>
    <dgm:pt modelId="{28FFEA8A-48F5-4C82-9A0B-DF8037537288}" type="pres">
      <dgm:prSet presAssocID="{E08B0E2A-7501-4D06-8D29-823F6440620F}" presName="spacer" presStyleCnt="0"/>
      <dgm:spPr/>
    </dgm:pt>
    <dgm:pt modelId="{4B926035-3B05-4D4C-9A5D-4C92B8F0F65D}" type="pres">
      <dgm:prSet presAssocID="{9E1E2578-6A43-4BB1-8737-8E3E225E9FB1}" presName="parentText" presStyleLbl="node1" presStyleIdx="1" presStyleCnt="3" custScaleY="134643">
        <dgm:presLayoutVars>
          <dgm:chMax val="0"/>
          <dgm:bulletEnabled val="1"/>
        </dgm:presLayoutVars>
      </dgm:prSet>
      <dgm:spPr/>
    </dgm:pt>
    <dgm:pt modelId="{A358CFE0-9133-4B19-9D31-09269675DE5F}" type="pres">
      <dgm:prSet presAssocID="{21B56E2C-822F-4FD4-ADD3-730239E9D03B}" presName="spacer" presStyleCnt="0"/>
      <dgm:spPr/>
    </dgm:pt>
    <dgm:pt modelId="{AD3709AF-333A-4A76-AABE-798D4CD6B610}" type="pres">
      <dgm:prSet presAssocID="{DAF08A78-92F3-4525-AE0C-78B19F857769}" presName="parentText" presStyleLbl="node1" presStyleIdx="2" presStyleCnt="3" custScaleY="140138">
        <dgm:presLayoutVars>
          <dgm:chMax val="0"/>
          <dgm:bulletEnabled val="1"/>
        </dgm:presLayoutVars>
      </dgm:prSet>
      <dgm:spPr/>
    </dgm:pt>
  </dgm:ptLst>
  <dgm:cxnLst>
    <dgm:cxn modelId="{04A63F01-7C50-4905-98B3-82A35F10B193}" srcId="{3E619D65-FE15-4411-96FA-978BBF4F8D94}" destId="{9E1E2578-6A43-4BB1-8737-8E3E225E9FB1}" srcOrd="1" destOrd="0" parTransId="{1103046C-9DC6-4603-ACE6-38D31F204E63}" sibTransId="{21B56E2C-822F-4FD4-ADD3-730239E9D03B}"/>
    <dgm:cxn modelId="{6D505826-BF59-45BC-AB9E-F8E05F3C4409}" type="presOf" srcId="{DAF08A78-92F3-4525-AE0C-78B19F857769}" destId="{AD3709AF-333A-4A76-AABE-798D4CD6B610}" srcOrd="0" destOrd="0" presId="urn:microsoft.com/office/officeart/2005/8/layout/vList2"/>
    <dgm:cxn modelId="{70338370-D200-4D88-A4DB-337D68D5D715}" type="presOf" srcId="{3E619D65-FE15-4411-96FA-978BBF4F8D94}" destId="{C87BF57A-3193-4FA0-88FA-CD9D181FBC84}" srcOrd="0" destOrd="0" presId="urn:microsoft.com/office/officeart/2005/8/layout/vList2"/>
    <dgm:cxn modelId="{0B435788-69BF-4248-91DA-AC7A266B7A89}" type="presOf" srcId="{F4D0D764-723E-4AFA-B113-15D9A44203EA}" destId="{2E2CD3F7-4D4F-41EB-B0E4-188C6D1F9D69}" srcOrd="0" destOrd="0" presId="urn:microsoft.com/office/officeart/2005/8/layout/vList2"/>
    <dgm:cxn modelId="{1EEA7594-B095-4398-ABE1-E9C8A701456B}" type="presOf" srcId="{9E1E2578-6A43-4BB1-8737-8E3E225E9FB1}" destId="{4B926035-3B05-4D4C-9A5D-4C92B8F0F65D}" srcOrd="0" destOrd="0" presId="urn:microsoft.com/office/officeart/2005/8/layout/vList2"/>
    <dgm:cxn modelId="{228C6096-CB03-4508-9D41-2861518E0979}" srcId="{3E619D65-FE15-4411-96FA-978BBF4F8D94}" destId="{DAF08A78-92F3-4525-AE0C-78B19F857769}" srcOrd="2" destOrd="0" parTransId="{D15C9785-E53E-425B-A8F5-4F5B433B1893}" sibTransId="{14308597-3548-43A5-8B52-9033F23677B9}"/>
    <dgm:cxn modelId="{D927F4BC-4602-4B5B-A986-230D1D128CEC}" srcId="{3E619D65-FE15-4411-96FA-978BBF4F8D94}" destId="{F4D0D764-723E-4AFA-B113-15D9A44203EA}" srcOrd="0" destOrd="0" parTransId="{AD08D25F-98D3-4FCB-9665-6CD6909297C3}" sibTransId="{E08B0E2A-7501-4D06-8D29-823F6440620F}"/>
    <dgm:cxn modelId="{3FCEF75A-193F-4404-9E2D-E95188FD9A62}" type="presParOf" srcId="{C87BF57A-3193-4FA0-88FA-CD9D181FBC84}" destId="{2E2CD3F7-4D4F-41EB-B0E4-188C6D1F9D69}" srcOrd="0" destOrd="0" presId="urn:microsoft.com/office/officeart/2005/8/layout/vList2"/>
    <dgm:cxn modelId="{ED148774-360C-4C1C-9561-771A22B674DF}" type="presParOf" srcId="{C87BF57A-3193-4FA0-88FA-CD9D181FBC84}" destId="{28FFEA8A-48F5-4C82-9A0B-DF8037537288}" srcOrd="1" destOrd="0" presId="urn:microsoft.com/office/officeart/2005/8/layout/vList2"/>
    <dgm:cxn modelId="{A3DFC538-B48A-4039-850E-24D3BD2B9B4A}" type="presParOf" srcId="{C87BF57A-3193-4FA0-88FA-CD9D181FBC84}" destId="{4B926035-3B05-4D4C-9A5D-4C92B8F0F65D}" srcOrd="2" destOrd="0" presId="urn:microsoft.com/office/officeart/2005/8/layout/vList2"/>
    <dgm:cxn modelId="{E981405E-C16C-41BB-AFE1-1ABDC78F9835}" type="presParOf" srcId="{C87BF57A-3193-4FA0-88FA-CD9D181FBC84}" destId="{A358CFE0-9133-4B19-9D31-09269675DE5F}" srcOrd="3" destOrd="0" presId="urn:microsoft.com/office/officeart/2005/8/layout/vList2"/>
    <dgm:cxn modelId="{CE9E90EA-7B5A-49C5-BEF9-2E2E27858A51}" type="presParOf" srcId="{C87BF57A-3193-4FA0-88FA-CD9D181FBC84}" destId="{AD3709AF-333A-4A76-AABE-798D4CD6B610}"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39EEB53-93E8-42C0-9E86-E30C1BDD4C05}"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57E99017-4397-4106-BE25-5EE49ABFC32C}">
      <dgm:prSet/>
      <dgm:spPr/>
      <dgm:t>
        <a:bodyPr/>
        <a:lstStyle/>
        <a:p>
          <a:r>
            <a:rPr lang="en-US" dirty="0"/>
            <a:t>Tweedie regression is a form of linear model which utilizes the Tweedie distribution as opposed to the normal distribution used in linear regression.</a:t>
          </a:r>
        </a:p>
      </dgm:t>
    </dgm:pt>
    <dgm:pt modelId="{2C06D409-8258-4BCC-B464-778A4A40146A}" type="parTrans" cxnId="{3D162A72-56F5-4E17-84EE-3EC66D04AF0B}">
      <dgm:prSet/>
      <dgm:spPr/>
      <dgm:t>
        <a:bodyPr/>
        <a:lstStyle/>
        <a:p>
          <a:endParaRPr lang="en-US"/>
        </a:p>
      </dgm:t>
    </dgm:pt>
    <dgm:pt modelId="{0FA5FECA-A9A2-4B4D-BD7A-2BCEF96A6529}" type="sibTrans" cxnId="{3D162A72-56F5-4E17-84EE-3EC66D04AF0B}">
      <dgm:prSet/>
      <dgm:spPr/>
      <dgm:t>
        <a:bodyPr/>
        <a:lstStyle/>
        <a:p>
          <a:endParaRPr lang="en-US"/>
        </a:p>
      </dgm:t>
    </dgm:pt>
    <dgm:pt modelId="{2578C47D-B29A-4F08-B21D-89D69C4FB67B}">
      <dgm:prSet/>
      <dgm:spPr/>
      <dgm:t>
        <a:bodyPr/>
        <a:lstStyle/>
        <a:p>
          <a:r>
            <a:rPr lang="en-US" dirty="0"/>
            <a:t>The use of this model had positive effects on the Dividend yield and earnings yield variables, which follow the Tweedie distribution. However, it had a negative effect on the normally distributed variables.</a:t>
          </a:r>
        </a:p>
      </dgm:t>
    </dgm:pt>
    <dgm:pt modelId="{D7217E79-08D1-4A46-A518-C6D9F36094A2}" type="parTrans" cxnId="{A22E9C5B-ABEC-402B-A135-ABC95A87918D}">
      <dgm:prSet/>
      <dgm:spPr/>
      <dgm:t>
        <a:bodyPr/>
        <a:lstStyle/>
        <a:p>
          <a:endParaRPr lang="en-US"/>
        </a:p>
      </dgm:t>
    </dgm:pt>
    <dgm:pt modelId="{8BA30180-D131-46DD-B806-4820C168BA6A}" type="sibTrans" cxnId="{A22E9C5B-ABEC-402B-A135-ABC95A87918D}">
      <dgm:prSet/>
      <dgm:spPr/>
      <dgm:t>
        <a:bodyPr/>
        <a:lstStyle/>
        <a:p>
          <a:endParaRPr lang="en-US"/>
        </a:p>
      </dgm:t>
    </dgm:pt>
    <dgm:pt modelId="{5F8C76D4-AE62-4F22-A405-77B6EA0BE8DB}">
      <dgm:prSet/>
      <dgm:spPr/>
      <dgm:t>
        <a:bodyPr/>
        <a:lstStyle/>
        <a:p>
          <a:r>
            <a:rPr lang="en-US" dirty="0"/>
            <a:t>In all, the Tweedie Regression model had a standard error of 3.678%. However, it can be proven useful, given the ability to utilize multiple regression models at once</a:t>
          </a:r>
        </a:p>
      </dgm:t>
    </dgm:pt>
    <dgm:pt modelId="{83F6144A-3901-46A4-AB2B-B06A26021BE0}" type="parTrans" cxnId="{03ACE8C8-083D-4037-B238-FE6D5A830D8E}">
      <dgm:prSet/>
      <dgm:spPr/>
      <dgm:t>
        <a:bodyPr/>
        <a:lstStyle/>
        <a:p>
          <a:endParaRPr lang="en-US"/>
        </a:p>
      </dgm:t>
    </dgm:pt>
    <dgm:pt modelId="{D8021611-8215-49FD-9C38-658141016570}" type="sibTrans" cxnId="{03ACE8C8-083D-4037-B238-FE6D5A830D8E}">
      <dgm:prSet/>
      <dgm:spPr/>
      <dgm:t>
        <a:bodyPr/>
        <a:lstStyle/>
        <a:p>
          <a:endParaRPr lang="en-US"/>
        </a:p>
      </dgm:t>
    </dgm:pt>
    <dgm:pt modelId="{26D50E08-BC8C-42DD-934E-D364CC1D3670}" type="pres">
      <dgm:prSet presAssocID="{739EEB53-93E8-42C0-9E86-E30C1BDD4C05}" presName="linear" presStyleCnt="0">
        <dgm:presLayoutVars>
          <dgm:animLvl val="lvl"/>
          <dgm:resizeHandles val="exact"/>
        </dgm:presLayoutVars>
      </dgm:prSet>
      <dgm:spPr/>
    </dgm:pt>
    <dgm:pt modelId="{9348AB13-A38F-4E3D-B788-B4FE61336438}" type="pres">
      <dgm:prSet presAssocID="{57E99017-4397-4106-BE25-5EE49ABFC32C}" presName="parentText" presStyleLbl="node1" presStyleIdx="0" presStyleCnt="3">
        <dgm:presLayoutVars>
          <dgm:chMax val="0"/>
          <dgm:bulletEnabled val="1"/>
        </dgm:presLayoutVars>
      </dgm:prSet>
      <dgm:spPr/>
    </dgm:pt>
    <dgm:pt modelId="{ECC6A578-94AC-4F90-9D70-1DB58A84AE3D}" type="pres">
      <dgm:prSet presAssocID="{0FA5FECA-A9A2-4B4D-BD7A-2BCEF96A6529}" presName="spacer" presStyleCnt="0"/>
      <dgm:spPr/>
    </dgm:pt>
    <dgm:pt modelId="{A21AB2B6-6E8E-4637-9B26-A33A9A535B70}" type="pres">
      <dgm:prSet presAssocID="{2578C47D-B29A-4F08-B21D-89D69C4FB67B}" presName="parentText" presStyleLbl="node1" presStyleIdx="1" presStyleCnt="3">
        <dgm:presLayoutVars>
          <dgm:chMax val="0"/>
          <dgm:bulletEnabled val="1"/>
        </dgm:presLayoutVars>
      </dgm:prSet>
      <dgm:spPr/>
    </dgm:pt>
    <dgm:pt modelId="{639CB4C0-4548-4468-99A2-AF8A9682E293}" type="pres">
      <dgm:prSet presAssocID="{8BA30180-D131-46DD-B806-4820C168BA6A}" presName="spacer" presStyleCnt="0"/>
      <dgm:spPr/>
    </dgm:pt>
    <dgm:pt modelId="{ACF52892-2CA5-469F-8CED-6CDA1F6AD8C3}" type="pres">
      <dgm:prSet presAssocID="{5F8C76D4-AE62-4F22-A405-77B6EA0BE8DB}" presName="parentText" presStyleLbl="node1" presStyleIdx="2" presStyleCnt="3">
        <dgm:presLayoutVars>
          <dgm:chMax val="0"/>
          <dgm:bulletEnabled val="1"/>
        </dgm:presLayoutVars>
      </dgm:prSet>
      <dgm:spPr/>
    </dgm:pt>
  </dgm:ptLst>
  <dgm:cxnLst>
    <dgm:cxn modelId="{A22E9C5B-ABEC-402B-A135-ABC95A87918D}" srcId="{739EEB53-93E8-42C0-9E86-E30C1BDD4C05}" destId="{2578C47D-B29A-4F08-B21D-89D69C4FB67B}" srcOrd="1" destOrd="0" parTransId="{D7217E79-08D1-4A46-A518-C6D9F36094A2}" sibTransId="{8BA30180-D131-46DD-B806-4820C168BA6A}"/>
    <dgm:cxn modelId="{3D162A72-56F5-4E17-84EE-3EC66D04AF0B}" srcId="{739EEB53-93E8-42C0-9E86-E30C1BDD4C05}" destId="{57E99017-4397-4106-BE25-5EE49ABFC32C}" srcOrd="0" destOrd="0" parTransId="{2C06D409-8258-4BCC-B464-778A4A40146A}" sibTransId="{0FA5FECA-A9A2-4B4D-BD7A-2BCEF96A6529}"/>
    <dgm:cxn modelId="{4348B079-D083-4338-AFCA-2B7666B72FC2}" type="presOf" srcId="{57E99017-4397-4106-BE25-5EE49ABFC32C}" destId="{9348AB13-A38F-4E3D-B788-B4FE61336438}" srcOrd="0" destOrd="0" presId="urn:microsoft.com/office/officeart/2005/8/layout/vList2"/>
    <dgm:cxn modelId="{863BB67F-4FE1-4278-BDFD-84947E32AF28}" type="presOf" srcId="{2578C47D-B29A-4F08-B21D-89D69C4FB67B}" destId="{A21AB2B6-6E8E-4637-9B26-A33A9A535B70}" srcOrd="0" destOrd="0" presId="urn:microsoft.com/office/officeart/2005/8/layout/vList2"/>
    <dgm:cxn modelId="{5E7AAA81-5DB4-4022-8A9D-794B413F4E56}" type="presOf" srcId="{5F8C76D4-AE62-4F22-A405-77B6EA0BE8DB}" destId="{ACF52892-2CA5-469F-8CED-6CDA1F6AD8C3}" srcOrd="0" destOrd="0" presId="urn:microsoft.com/office/officeart/2005/8/layout/vList2"/>
    <dgm:cxn modelId="{03ACE8C8-083D-4037-B238-FE6D5A830D8E}" srcId="{739EEB53-93E8-42C0-9E86-E30C1BDD4C05}" destId="{5F8C76D4-AE62-4F22-A405-77B6EA0BE8DB}" srcOrd="2" destOrd="0" parTransId="{83F6144A-3901-46A4-AB2B-B06A26021BE0}" sibTransId="{D8021611-8215-49FD-9C38-658141016570}"/>
    <dgm:cxn modelId="{CF38D9CB-D1AB-46C3-AAE1-FE0DC64314A0}" type="presOf" srcId="{739EEB53-93E8-42C0-9E86-E30C1BDD4C05}" destId="{26D50E08-BC8C-42DD-934E-D364CC1D3670}" srcOrd="0" destOrd="0" presId="urn:microsoft.com/office/officeart/2005/8/layout/vList2"/>
    <dgm:cxn modelId="{C7B54DD6-7D53-4D67-BF98-F11303DCA0FF}" type="presParOf" srcId="{26D50E08-BC8C-42DD-934E-D364CC1D3670}" destId="{9348AB13-A38F-4E3D-B788-B4FE61336438}" srcOrd="0" destOrd="0" presId="urn:microsoft.com/office/officeart/2005/8/layout/vList2"/>
    <dgm:cxn modelId="{6354CE95-16D5-4966-A461-8B617EBD3258}" type="presParOf" srcId="{26D50E08-BC8C-42DD-934E-D364CC1D3670}" destId="{ECC6A578-94AC-4F90-9D70-1DB58A84AE3D}" srcOrd="1" destOrd="0" presId="urn:microsoft.com/office/officeart/2005/8/layout/vList2"/>
    <dgm:cxn modelId="{A14909D4-C9BA-4C2D-94EB-8E1B974C48E6}" type="presParOf" srcId="{26D50E08-BC8C-42DD-934E-D364CC1D3670}" destId="{A21AB2B6-6E8E-4637-9B26-A33A9A535B70}" srcOrd="2" destOrd="0" presId="urn:microsoft.com/office/officeart/2005/8/layout/vList2"/>
    <dgm:cxn modelId="{6BBB082F-3341-4E1D-A52A-2B6624ABF5DE}" type="presParOf" srcId="{26D50E08-BC8C-42DD-934E-D364CC1D3670}" destId="{639CB4C0-4548-4468-99A2-AF8A9682E293}" srcOrd="3" destOrd="0" presId="urn:microsoft.com/office/officeart/2005/8/layout/vList2"/>
    <dgm:cxn modelId="{35D0E205-EDBC-4F8A-8213-FE9A58B90A09}" type="presParOf" srcId="{26D50E08-BC8C-42DD-934E-D364CC1D3670}" destId="{ACF52892-2CA5-469F-8CED-6CDA1F6AD8C3}"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0219C2A-DB89-4AF7-99DD-2A91D6887B8F}"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44CA6099-8F1B-4ED2-AABE-4FA644648C64}">
      <dgm:prSet/>
      <dgm:spPr/>
      <dgm:t>
        <a:bodyPr/>
        <a:lstStyle/>
        <a:p>
          <a:r>
            <a:rPr lang="en-US" dirty="0"/>
            <a:t>Voting regression is an ensemble model, meaning it merges multiple models into a single set, and averages their response values to maximize accuracy.  </a:t>
          </a:r>
        </a:p>
      </dgm:t>
    </dgm:pt>
    <dgm:pt modelId="{D52F912C-7C9C-4A9B-82DC-930CAEC224A4}" type="parTrans" cxnId="{86BECE51-4E03-4EE2-BA08-A22FF169C868}">
      <dgm:prSet/>
      <dgm:spPr/>
      <dgm:t>
        <a:bodyPr/>
        <a:lstStyle/>
        <a:p>
          <a:endParaRPr lang="en-US"/>
        </a:p>
      </dgm:t>
    </dgm:pt>
    <dgm:pt modelId="{B94595CB-DF9D-48B9-99B5-81B3BF820A08}" type="sibTrans" cxnId="{86BECE51-4E03-4EE2-BA08-A22FF169C868}">
      <dgm:prSet/>
      <dgm:spPr/>
      <dgm:t>
        <a:bodyPr/>
        <a:lstStyle/>
        <a:p>
          <a:endParaRPr lang="en-US"/>
        </a:p>
      </dgm:t>
    </dgm:pt>
    <dgm:pt modelId="{5FAE8970-C061-4AF9-8641-7E2E1C9380B5}">
      <dgm:prSet/>
      <dgm:spPr/>
      <dgm:t>
        <a:bodyPr/>
        <a:lstStyle/>
        <a:p>
          <a:r>
            <a:rPr lang="en-US" dirty="0"/>
            <a:t>This model utilized 7 of the most accurate models used previously. They were KNN, Random Forest, Tweedie, Lasso, XGBoost, Bayesian Ridge, and Bagging Meta estimator. Each component-model was set to its most optimal parameters.</a:t>
          </a:r>
        </a:p>
      </dgm:t>
    </dgm:pt>
    <dgm:pt modelId="{10F66E96-504A-4F82-80B3-5F7817380704}" type="parTrans" cxnId="{8F432B6A-5BA6-4730-9ABE-D6685FDF6437}">
      <dgm:prSet/>
      <dgm:spPr/>
      <dgm:t>
        <a:bodyPr/>
        <a:lstStyle/>
        <a:p>
          <a:endParaRPr lang="en-US"/>
        </a:p>
      </dgm:t>
    </dgm:pt>
    <dgm:pt modelId="{854837F9-625F-4A5A-AE97-061A1CA01042}" type="sibTrans" cxnId="{8F432B6A-5BA6-4730-9ABE-D6685FDF6437}">
      <dgm:prSet/>
      <dgm:spPr/>
      <dgm:t>
        <a:bodyPr/>
        <a:lstStyle/>
        <a:p>
          <a:endParaRPr lang="en-US"/>
        </a:p>
      </dgm:t>
    </dgm:pt>
    <dgm:pt modelId="{F72E32FF-3541-49B4-8A61-794F072551CE}">
      <dgm:prSet/>
      <dgm:spPr/>
      <dgm:t>
        <a:bodyPr/>
        <a:lstStyle/>
        <a:p>
          <a:r>
            <a:rPr lang="en-US" dirty="0"/>
            <a:t>In all, Voting Regression proved to be the second most accurate model, yielding a standard error of 3.103%.</a:t>
          </a:r>
        </a:p>
      </dgm:t>
    </dgm:pt>
    <dgm:pt modelId="{CADFF12B-4222-4920-815B-69E02208C330}" type="parTrans" cxnId="{41910009-8E92-4866-8F0D-5D5C4D5B1D8A}">
      <dgm:prSet/>
      <dgm:spPr/>
      <dgm:t>
        <a:bodyPr/>
        <a:lstStyle/>
        <a:p>
          <a:endParaRPr lang="en-US"/>
        </a:p>
      </dgm:t>
    </dgm:pt>
    <dgm:pt modelId="{36530961-1861-46B1-9B36-02DEBFC05782}" type="sibTrans" cxnId="{41910009-8E92-4866-8F0D-5D5C4D5B1D8A}">
      <dgm:prSet/>
      <dgm:spPr/>
      <dgm:t>
        <a:bodyPr/>
        <a:lstStyle/>
        <a:p>
          <a:endParaRPr lang="en-US"/>
        </a:p>
      </dgm:t>
    </dgm:pt>
    <dgm:pt modelId="{CB278FE7-202F-424E-89E5-AAF35084AA61}" type="pres">
      <dgm:prSet presAssocID="{40219C2A-DB89-4AF7-99DD-2A91D6887B8F}" presName="linear" presStyleCnt="0">
        <dgm:presLayoutVars>
          <dgm:animLvl val="lvl"/>
          <dgm:resizeHandles val="exact"/>
        </dgm:presLayoutVars>
      </dgm:prSet>
      <dgm:spPr/>
    </dgm:pt>
    <dgm:pt modelId="{DD2101EF-EE53-4D70-ACF2-37CCE934739A}" type="pres">
      <dgm:prSet presAssocID="{44CA6099-8F1B-4ED2-AABE-4FA644648C64}" presName="parentText" presStyleLbl="node1" presStyleIdx="0" presStyleCnt="3" custLinFactNeighborY="-26982">
        <dgm:presLayoutVars>
          <dgm:chMax val="0"/>
          <dgm:bulletEnabled val="1"/>
        </dgm:presLayoutVars>
      </dgm:prSet>
      <dgm:spPr/>
    </dgm:pt>
    <dgm:pt modelId="{66CCBBA4-8BA6-41EC-BD55-CE15BF4D7EFB}" type="pres">
      <dgm:prSet presAssocID="{B94595CB-DF9D-48B9-99B5-81B3BF820A08}" presName="spacer" presStyleCnt="0"/>
      <dgm:spPr/>
    </dgm:pt>
    <dgm:pt modelId="{A25E0E65-C13B-454C-90E5-B8D647CFF676}" type="pres">
      <dgm:prSet presAssocID="{5FAE8970-C061-4AF9-8641-7E2E1C9380B5}" presName="parentText" presStyleLbl="node1" presStyleIdx="1" presStyleCnt="3" custLinFactNeighborY="50638">
        <dgm:presLayoutVars>
          <dgm:chMax val="0"/>
          <dgm:bulletEnabled val="1"/>
        </dgm:presLayoutVars>
      </dgm:prSet>
      <dgm:spPr/>
    </dgm:pt>
    <dgm:pt modelId="{5A2C1B08-6BF8-4716-8577-B9AFEFFB58D2}" type="pres">
      <dgm:prSet presAssocID="{854837F9-625F-4A5A-AE97-061A1CA01042}" presName="spacer" presStyleCnt="0"/>
      <dgm:spPr/>
    </dgm:pt>
    <dgm:pt modelId="{912E6C99-7D9E-47F1-88BB-CD39ED306956}" type="pres">
      <dgm:prSet presAssocID="{F72E32FF-3541-49B4-8A61-794F072551CE}" presName="parentText" presStyleLbl="node1" presStyleIdx="2" presStyleCnt="3" custLinFactY="2733" custLinFactNeighborY="100000">
        <dgm:presLayoutVars>
          <dgm:chMax val="0"/>
          <dgm:bulletEnabled val="1"/>
        </dgm:presLayoutVars>
      </dgm:prSet>
      <dgm:spPr/>
    </dgm:pt>
  </dgm:ptLst>
  <dgm:cxnLst>
    <dgm:cxn modelId="{41910009-8E92-4866-8F0D-5D5C4D5B1D8A}" srcId="{40219C2A-DB89-4AF7-99DD-2A91D6887B8F}" destId="{F72E32FF-3541-49B4-8A61-794F072551CE}" srcOrd="2" destOrd="0" parTransId="{CADFF12B-4222-4920-815B-69E02208C330}" sibTransId="{36530961-1861-46B1-9B36-02DEBFC05782}"/>
    <dgm:cxn modelId="{4D618630-5573-478E-B3F1-670E78AA0524}" type="presOf" srcId="{5FAE8970-C061-4AF9-8641-7E2E1C9380B5}" destId="{A25E0E65-C13B-454C-90E5-B8D647CFF676}" srcOrd="0" destOrd="0" presId="urn:microsoft.com/office/officeart/2005/8/layout/vList2"/>
    <dgm:cxn modelId="{8F432B6A-5BA6-4730-9ABE-D6685FDF6437}" srcId="{40219C2A-DB89-4AF7-99DD-2A91D6887B8F}" destId="{5FAE8970-C061-4AF9-8641-7E2E1C9380B5}" srcOrd="1" destOrd="0" parTransId="{10F66E96-504A-4F82-80B3-5F7817380704}" sibTransId="{854837F9-625F-4A5A-AE97-061A1CA01042}"/>
    <dgm:cxn modelId="{D1BD864D-9786-40E8-82F7-A5D47AA4A95F}" type="presOf" srcId="{44CA6099-8F1B-4ED2-AABE-4FA644648C64}" destId="{DD2101EF-EE53-4D70-ACF2-37CCE934739A}" srcOrd="0" destOrd="0" presId="urn:microsoft.com/office/officeart/2005/8/layout/vList2"/>
    <dgm:cxn modelId="{86BECE51-4E03-4EE2-BA08-A22FF169C868}" srcId="{40219C2A-DB89-4AF7-99DD-2A91D6887B8F}" destId="{44CA6099-8F1B-4ED2-AABE-4FA644648C64}" srcOrd="0" destOrd="0" parTransId="{D52F912C-7C9C-4A9B-82DC-930CAEC224A4}" sibTransId="{B94595CB-DF9D-48B9-99B5-81B3BF820A08}"/>
    <dgm:cxn modelId="{07C8FC9D-6AD2-4741-9C5E-1CEDFE060F87}" type="presOf" srcId="{F72E32FF-3541-49B4-8A61-794F072551CE}" destId="{912E6C99-7D9E-47F1-88BB-CD39ED306956}" srcOrd="0" destOrd="0" presId="urn:microsoft.com/office/officeart/2005/8/layout/vList2"/>
    <dgm:cxn modelId="{087092B7-F649-47D7-A62B-36CD9C43C200}" type="presOf" srcId="{40219C2A-DB89-4AF7-99DD-2A91D6887B8F}" destId="{CB278FE7-202F-424E-89E5-AAF35084AA61}" srcOrd="0" destOrd="0" presId="urn:microsoft.com/office/officeart/2005/8/layout/vList2"/>
    <dgm:cxn modelId="{8FEC5755-EEBC-42EF-A823-768A2F3BFCEE}" type="presParOf" srcId="{CB278FE7-202F-424E-89E5-AAF35084AA61}" destId="{DD2101EF-EE53-4D70-ACF2-37CCE934739A}" srcOrd="0" destOrd="0" presId="urn:microsoft.com/office/officeart/2005/8/layout/vList2"/>
    <dgm:cxn modelId="{2B79EFE0-930B-4C85-9874-7AFF791838DE}" type="presParOf" srcId="{CB278FE7-202F-424E-89E5-AAF35084AA61}" destId="{66CCBBA4-8BA6-41EC-BD55-CE15BF4D7EFB}" srcOrd="1" destOrd="0" presId="urn:microsoft.com/office/officeart/2005/8/layout/vList2"/>
    <dgm:cxn modelId="{DEEFF1F3-E50B-4DC0-8F42-6061D0BD2835}" type="presParOf" srcId="{CB278FE7-202F-424E-89E5-AAF35084AA61}" destId="{A25E0E65-C13B-454C-90E5-B8D647CFF676}" srcOrd="2" destOrd="0" presId="urn:microsoft.com/office/officeart/2005/8/layout/vList2"/>
    <dgm:cxn modelId="{45269BDE-0D68-4BFF-AB90-F758F30ACF4B}" type="presParOf" srcId="{CB278FE7-202F-424E-89E5-AAF35084AA61}" destId="{5A2C1B08-6BF8-4716-8577-B9AFEFFB58D2}" srcOrd="3" destOrd="0" presId="urn:microsoft.com/office/officeart/2005/8/layout/vList2"/>
    <dgm:cxn modelId="{7892E46D-CC06-41C4-9A20-44223F3AC8C7}" type="presParOf" srcId="{CB278FE7-202F-424E-89E5-AAF35084AA61}" destId="{912E6C99-7D9E-47F1-88BB-CD39ED306956}"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0E5543F-CAC4-4787-892F-CECF45A05B0D}"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7D85C846-E6E1-439C-A9F5-F5C3FAF38372}">
      <dgm:prSet/>
      <dgm:spPr/>
      <dgm:t>
        <a:bodyPr/>
        <a:lstStyle/>
        <a:p>
          <a:pPr>
            <a:lnSpc>
              <a:spcPct val="100000"/>
            </a:lnSpc>
          </a:pPr>
          <a:r>
            <a:rPr lang="en-US" dirty="0"/>
            <a:t>XGBoost, otherwise known as Extreme Gradient Boosting, is a scalable, distributed gradient-boosted decision tree (GBDT) open-source machine learning library. </a:t>
          </a:r>
        </a:p>
      </dgm:t>
    </dgm:pt>
    <dgm:pt modelId="{AAA58981-1032-4CAC-BC23-8C01CBF794C3}" type="parTrans" cxnId="{17ECF293-E528-474B-B30D-DAC426AABB9B}">
      <dgm:prSet/>
      <dgm:spPr/>
      <dgm:t>
        <a:bodyPr/>
        <a:lstStyle/>
        <a:p>
          <a:endParaRPr lang="en-US"/>
        </a:p>
      </dgm:t>
    </dgm:pt>
    <dgm:pt modelId="{C04AEDF6-0A0A-4D7B-88BA-F7E616192186}" type="sibTrans" cxnId="{17ECF293-E528-474B-B30D-DAC426AABB9B}">
      <dgm:prSet/>
      <dgm:spPr/>
      <dgm:t>
        <a:bodyPr/>
        <a:lstStyle/>
        <a:p>
          <a:endParaRPr lang="en-US"/>
        </a:p>
      </dgm:t>
    </dgm:pt>
    <dgm:pt modelId="{5C040954-6F4F-48D8-9BEB-0A04BB56558F}">
      <dgm:prSet/>
      <dgm:spPr/>
      <dgm:t>
        <a:bodyPr/>
        <a:lstStyle/>
        <a:p>
          <a:pPr>
            <a:lnSpc>
              <a:spcPct val="100000"/>
            </a:lnSpc>
          </a:pPr>
          <a:r>
            <a:rPr lang="en-US"/>
            <a:t>This model is best optimized for performance and accuracy in multi variable based regression, such as with the dataset of this project. This model also prioritizes regularization of data, which helps prevent overfitting.</a:t>
          </a:r>
        </a:p>
      </dgm:t>
    </dgm:pt>
    <dgm:pt modelId="{32DA5580-9023-4725-AA0B-042C8DA11365}" type="parTrans" cxnId="{BD4D8241-F2BE-4A2F-A4A2-CA9AAC913082}">
      <dgm:prSet/>
      <dgm:spPr/>
      <dgm:t>
        <a:bodyPr/>
        <a:lstStyle/>
        <a:p>
          <a:endParaRPr lang="en-US"/>
        </a:p>
      </dgm:t>
    </dgm:pt>
    <dgm:pt modelId="{93F3CAC3-EF7D-4A5E-B3C1-6BDFED1CE776}" type="sibTrans" cxnId="{BD4D8241-F2BE-4A2F-A4A2-CA9AAC913082}">
      <dgm:prSet/>
      <dgm:spPr/>
      <dgm:t>
        <a:bodyPr/>
        <a:lstStyle/>
        <a:p>
          <a:endParaRPr lang="en-US"/>
        </a:p>
      </dgm:t>
    </dgm:pt>
    <dgm:pt modelId="{7BA0B3F2-3525-4294-AA8C-5B4F222E5C23}">
      <dgm:prSet/>
      <dgm:spPr/>
      <dgm:t>
        <a:bodyPr/>
        <a:lstStyle/>
        <a:p>
          <a:pPr>
            <a:lnSpc>
              <a:spcPct val="100000"/>
            </a:lnSpc>
          </a:pPr>
          <a:r>
            <a:rPr lang="en-US" dirty="0"/>
            <a:t>XGBoost is a relatively new model, the only model in this project not found in scikitlearn, but instead its own specific library.</a:t>
          </a:r>
        </a:p>
      </dgm:t>
    </dgm:pt>
    <dgm:pt modelId="{274F0669-C577-4CE2-96D1-E70F76CA1DDA}" type="parTrans" cxnId="{A51082F0-0352-4C60-8713-01E7DBB378D3}">
      <dgm:prSet/>
      <dgm:spPr/>
      <dgm:t>
        <a:bodyPr/>
        <a:lstStyle/>
        <a:p>
          <a:endParaRPr lang="en-US"/>
        </a:p>
      </dgm:t>
    </dgm:pt>
    <dgm:pt modelId="{E18705B2-B391-4A50-B489-5795ECB7D31E}" type="sibTrans" cxnId="{A51082F0-0352-4C60-8713-01E7DBB378D3}">
      <dgm:prSet/>
      <dgm:spPr/>
      <dgm:t>
        <a:bodyPr/>
        <a:lstStyle/>
        <a:p>
          <a:endParaRPr lang="en-US"/>
        </a:p>
      </dgm:t>
    </dgm:pt>
    <dgm:pt modelId="{ABEBD16A-1C07-43B3-BA70-0F2240489FF9}">
      <dgm:prSet/>
      <dgm:spPr/>
      <dgm:t>
        <a:bodyPr/>
        <a:lstStyle/>
        <a:p>
          <a:pPr>
            <a:lnSpc>
              <a:spcPct val="100000"/>
            </a:lnSpc>
          </a:pPr>
          <a:r>
            <a:rPr lang="en-US" dirty="0"/>
            <a:t>XGBoost proved to be the most accurate model, yielding a standard error of 3.074%.</a:t>
          </a:r>
        </a:p>
      </dgm:t>
    </dgm:pt>
    <dgm:pt modelId="{72E29E8B-4329-40F6-8D6C-2265CC014F83}" type="parTrans" cxnId="{CEE99F70-CC42-492B-A077-289592A24801}">
      <dgm:prSet/>
      <dgm:spPr/>
      <dgm:t>
        <a:bodyPr/>
        <a:lstStyle/>
        <a:p>
          <a:endParaRPr lang="en-US"/>
        </a:p>
      </dgm:t>
    </dgm:pt>
    <dgm:pt modelId="{489E732B-3727-4F70-80EA-B4717C55ADCC}" type="sibTrans" cxnId="{CEE99F70-CC42-492B-A077-289592A24801}">
      <dgm:prSet/>
      <dgm:spPr/>
      <dgm:t>
        <a:bodyPr/>
        <a:lstStyle/>
        <a:p>
          <a:endParaRPr lang="en-US"/>
        </a:p>
      </dgm:t>
    </dgm:pt>
    <dgm:pt modelId="{9E7CB2BB-1275-4A37-956C-18AAB709C96A}" type="pres">
      <dgm:prSet presAssocID="{10E5543F-CAC4-4787-892F-CECF45A05B0D}" presName="linear" presStyleCnt="0">
        <dgm:presLayoutVars>
          <dgm:animLvl val="lvl"/>
          <dgm:resizeHandles val="exact"/>
        </dgm:presLayoutVars>
      </dgm:prSet>
      <dgm:spPr/>
    </dgm:pt>
    <dgm:pt modelId="{44563988-4868-4191-84F4-0BB3269A0B19}" type="pres">
      <dgm:prSet presAssocID="{7D85C846-E6E1-439C-A9F5-F5C3FAF38372}" presName="parentText" presStyleLbl="node1" presStyleIdx="0" presStyleCnt="4" custLinFactY="-6427" custLinFactNeighborY="-100000">
        <dgm:presLayoutVars>
          <dgm:chMax val="0"/>
          <dgm:bulletEnabled val="1"/>
        </dgm:presLayoutVars>
      </dgm:prSet>
      <dgm:spPr/>
    </dgm:pt>
    <dgm:pt modelId="{D9CFEF14-329F-41DC-ACA2-06DA63BEA29C}" type="pres">
      <dgm:prSet presAssocID="{C04AEDF6-0A0A-4D7B-88BA-F7E616192186}" presName="spacer" presStyleCnt="0"/>
      <dgm:spPr/>
    </dgm:pt>
    <dgm:pt modelId="{0530305B-ACE7-47F9-90F5-7A152EFF1CF0}" type="pres">
      <dgm:prSet presAssocID="{5C040954-6F4F-48D8-9BEB-0A04BB56558F}" presName="parentText" presStyleLbl="node1" presStyleIdx="1" presStyleCnt="4" custLinFactY="-1710" custLinFactNeighborY="-100000">
        <dgm:presLayoutVars>
          <dgm:chMax val="0"/>
          <dgm:bulletEnabled val="1"/>
        </dgm:presLayoutVars>
      </dgm:prSet>
      <dgm:spPr/>
    </dgm:pt>
    <dgm:pt modelId="{1B6A4C17-7C83-4FA1-8438-476B824C6B1F}" type="pres">
      <dgm:prSet presAssocID="{93F3CAC3-EF7D-4A5E-B3C1-6BDFED1CE776}" presName="spacer" presStyleCnt="0"/>
      <dgm:spPr/>
    </dgm:pt>
    <dgm:pt modelId="{035E8982-A4D3-472C-9A5C-455718E4B5F0}" type="pres">
      <dgm:prSet presAssocID="{7BA0B3F2-3525-4294-AA8C-5B4F222E5C23}" presName="parentText" presStyleLbl="node1" presStyleIdx="2" presStyleCnt="4">
        <dgm:presLayoutVars>
          <dgm:chMax val="0"/>
          <dgm:bulletEnabled val="1"/>
        </dgm:presLayoutVars>
      </dgm:prSet>
      <dgm:spPr/>
    </dgm:pt>
    <dgm:pt modelId="{4EB5825B-092F-4729-921B-13E22E953D91}" type="pres">
      <dgm:prSet presAssocID="{E18705B2-B391-4A50-B489-5795ECB7D31E}" presName="spacer" presStyleCnt="0"/>
      <dgm:spPr/>
    </dgm:pt>
    <dgm:pt modelId="{CA230C73-CCD9-4762-92A9-2356E1AEA01F}" type="pres">
      <dgm:prSet presAssocID="{ABEBD16A-1C07-43B3-BA70-0F2240489FF9}" presName="parentText" presStyleLbl="node1" presStyleIdx="3" presStyleCnt="4" custLinFactY="2067" custLinFactNeighborY="100000">
        <dgm:presLayoutVars>
          <dgm:chMax val="0"/>
          <dgm:bulletEnabled val="1"/>
        </dgm:presLayoutVars>
      </dgm:prSet>
      <dgm:spPr/>
    </dgm:pt>
  </dgm:ptLst>
  <dgm:cxnLst>
    <dgm:cxn modelId="{BD4D8241-F2BE-4A2F-A4A2-CA9AAC913082}" srcId="{10E5543F-CAC4-4787-892F-CECF45A05B0D}" destId="{5C040954-6F4F-48D8-9BEB-0A04BB56558F}" srcOrd="1" destOrd="0" parTransId="{32DA5580-9023-4725-AA0B-042C8DA11365}" sibTransId="{93F3CAC3-EF7D-4A5E-B3C1-6BDFED1CE776}"/>
    <dgm:cxn modelId="{CEE99F70-CC42-492B-A077-289592A24801}" srcId="{10E5543F-CAC4-4787-892F-CECF45A05B0D}" destId="{ABEBD16A-1C07-43B3-BA70-0F2240489FF9}" srcOrd="3" destOrd="0" parTransId="{72E29E8B-4329-40F6-8D6C-2265CC014F83}" sibTransId="{489E732B-3727-4F70-80EA-B4717C55ADCC}"/>
    <dgm:cxn modelId="{FE57EE80-6D67-4E25-9746-C6760BECB3FF}" type="presOf" srcId="{7BA0B3F2-3525-4294-AA8C-5B4F222E5C23}" destId="{035E8982-A4D3-472C-9A5C-455718E4B5F0}" srcOrd="0" destOrd="0" presId="urn:microsoft.com/office/officeart/2005/8/layout/vList2"/>
    <dgm:cxn modelId="{AC21EC8E-F554-4F2E-99BB-473A84B0316F}" type="presOf" srcId="{7D85C846-E6E1-439C-A9F5-F5C3FAF38372}" destId="{44563988-4868-4191-84F4-0BB3269A0B19}" srcOrd="0" destOrd="0" presId="urn:microsoft.com/office/officeart/2005/8/layout/vList2"/>
    <dgm:cxn modelId="{5B0A5190-B951-4B8A-8518-3300D0770D31}" type="presOf" srcId="{10E5543F-CAC4-4787-892F-CECF45A05B0D}" destId="{9E7CB2BB-1275-4A37-956C-18AAB709C96A}" srcOrd="0" destOrd="0" presId="urn:microsoft.com/office/officeart/2005/8/layout/vList2"/>
    <dgm:cxn modelId="{17ECF293-E528-474B-B30D-DAC426AABB9B}" srcId="{10E5543F-CAC4-4787-892F-CECF45A05B0D}" destId="{7D85C846-E6E1-439C-A9F5-F5C3FAF38372}" srcOrd="0" destOrd="0" parTransId="{AAA58981-1032-4CAC-BC23-8C01CBF794C3}" sibTransId="{C04AEDF6-0A0A-4D7B-88BA-F7E616192186}"/>
    <dgm:cxn modelId="{CD00CFAA-800A-43FA-9A12-B757C43CCCEF}" type="presOf" srcId="{5C040954-6F4F-48D8-9BEB-0A04BB56558F}" destId="{0530305B-ACE7-47F9-90F5-7A152EFF1CF0}" srcOrd="0" destOrd="0" presId="urn:microsoft.com/office/officeart/2005/8/layout/vList2"/>
    <dgm:cxn modelId="{E4BB36BE-1A19-46A4-BA34-C75AE8FC5CCE}" type="presOf" srcId="{ABEBD16A-1C07-43B3-BA70-0F2240489FF9}" destId="{CA230C73-CCD9-4762-92A9-2356E1AEA01F}" srcOrd="0" destOrd="0" presId="urn:microsoft.com/office/officeart/2005/8/layout/vList2"/>
    <dgm:cxn modelId="{A51082F0-0352-4C60-8713-01E7DBB378D3}" srcId="{10E5543F-CAC4-4787-892F-CECF45A05B0D}" destId="{7BA0B3F2-3525-4294-AA8C-5B4F222E5C23}" srcOrd="2" destOrd="0" parTransId="{274F0669-C577-4CE2-96D1-E70F76CA1DDA}" sibTransId="{E18705B2-B391-4A50-B489-5795ECB7D31E}"/>
    <dgm:cxn modelId="{4E3289C9-0789-479D-8B54-F2DA81082C51}" type="presParOf" srcId="{9E7CB2BB-1275-4A37-956C-18AAB709C96A}" destId="{44563988-4868-4191-84F4-0BB3269A0B19}" srcOrd="0" destOrd="0" presId="urn:microsoft.com/office/officeart/2005/8/layout/vList2"/>
    <dgm:cxn modelId="{EAD82973-43A4-4B9D-A07F-052A9B8F3D0C}" type="presParOf" srcId="{9E7CB2BB-1275-4A37-956C-18AAB709C96A}" destId="{D9CFEF14-329F-41DC-ACA2-06DA63BEA29C}" srcOrd="1" destOrd="0" presId="urn:microsoft.com/office/officeart/2005/8/layout/vList2"/>
    <dgm:cxn modelId="{2D7EBD0C-8F6E-41FD-9353-82758D39B7AB}" type="presParOf" srcId="{9E7CB2BB-1275-4A37-956C-18AAB709C96A}" destId="{0530305B-ACE7-47F9-90F5-7A152EFF1CF0}" srcOrd="2" destOrd="0" presId="urn:microsoft.com/office/officeart/2005/8/layout/vList2"/>
    <dgm:cxn modelId="{5B086C1E-AB11-4F29-A0AD-4128F7A4206E}" type="presParOf" srcId="{9E7CB2BB-1275-4A37-956C-18AAB709C96A}" destId="{1B6A4C17-7C83-4FA1-8438-476B824C6B1F}" srcOrd="3" destOrd="0" presId="urn:microsoft.com/office/officeart/2005/8/layout/vList2"/>
    <dgm:cxn modelId="{F1A76919-DD4C-45EB-92CD-9718CE33FAC5}" type="presParOf" srcId="{9E7CB2BB-1275-4A37-956C-18AAB709C96A}" destId="{035E8982-A4D3-472C-9A5C-455718E4B5F0}" srcOrd="4" destOrd="0" presId="urn:microsoft.com/office/officeart/2005/8/layout/vList2"/>
    <dgm:cxn modelId="{DF9B9B76-6C9B-4112-9E12-8611B2969820}" type="presParOf" srcId="{9E7CB2BB-1275-4A37-956C-18AAB709C96A}" destId="{4EB5825B-092F-4729-921B-13E22E953D91}" srcOrd="5" destOrd="0" presId="urn:microsoft.com/office/officeart/2005/8/layout/vList2"/>
    <dgm:cxn modelId="{F6793457-E551-44D5-BBA3-90F9F26A8F40}" type="presParOf" srcId="{9E7CB2BB-1275-4A37-956C-18AAB709C96A}" destId="{CA230C73-CCD9-4762-92A9-2356E1AEA01F}"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871C7679-0569-4B14-9A9D-15B71317427C}" type="doc">
      <dgm:prSet loTypeId="urn:microsoft.com/office/officeart/2005/8/layout/hierarchy1" loCatId="hierarchy" qsTypeId="urn:microsoft.com/office/officeart/2005/8/quickstyle/simple1" qsCatId="simple" csTypeId="urn:microsoft.com/office/officeart/2005/8/colors/colorful2" csCatId="colorful"/>
      <dgm:spPr/>
      <dgm:t>
        <a:bodyPr/>
        <a:lstStyle/>
        <a:p>
          <a:endParaRPr lang="en-US"/>
        </a:p>
      </dgm:t>
    </dgm:pt>
    <dgm:pt modelId="{DCA70538-2863-4CC6-9396-BC5B4DDED015}">
      <dgm:prSet/>
      <dgm:spPr/>
      <dgm:t>
        <a:bodyPr/>
        <a:lstStyle/>
        <a:p>
          <a:r>
            <a:rPr lang="en-US"/>
            <a:t>The main changes which occurred between the preliminary and final models were a shift from using mean based imputation to KNN Imputation. This lowered the standard error of the XGBoost model by about .01% (.3% reduction).</a:t>
          </a:r>
        </a:p>
      </dgm:t>
    </dgm:pt>
    <dgm:pt modelId="{E76BC53F-405F-4ADA-AEAA-BB4EDB378D06}" type="parTrans" cxnId="{62212951-BE4E-42BD-97DF-B10DE2E980AE}">
      <dgm:prSet/>
      <dgm:spPr/>
      <dgm:t>
        <a:bodyPr/>
        <a:lstStyle/>
        <a:p>
          <a:endParaRPr lang="en-US"/>
        </a:p>
      </dgm:t>
    </dgm:pt>
    <dgm:pt modelId="{64F83F1F-A8B9-40EC-BE88-8147E69AE5D6}" type="sibTrans" cxnId="{62212951-BE4E-42BD-97DF-B10DE2E980AE}">
      <dgm:prSet/>
      <dgm:spPr/>
      <dgm:t>
        <a:bodyPr/>
        <a:lstStyle/>
        <a:p>
          <a:endParaRPr lang="en-US"/>
        </a:p>
      </dgm:t>
    </dgm:pt>
    <dgm:pt modelId="{5E13ACCB-DA1B-4165-9430-8A750EEA5571}">
      <dgm:prSet/>
      <dgm:spPr/>
      <dgm:t>
        <a:bodyPr/>
        <a:lstStyle/>
        <a:p>
          <a:r>
            <a:rPr lang="en-US"/>
            <a:t>Additionally, a change was made to the original dataset to remove extreme outliers in the data, based on outliers in the response variable.</a:t>
          </a:r>
        </a:p>
      </dgm:t>
    </dgm:pt>
    <dgm:pt modelId="{BBD2DEBE-6F0E-4511-9059-09706C938AB4}" type="parTrans" cxnId="{DBBD3196-3AD3-4D43-B461-D74237600EC6}">
      <dgm:prSet/>
      <dgm:spPr/>
      <dgm:t>
        <a:bodyPr/>
        <a:lstStyle/>
        <a:p>
          <a:endParaRPr lang="en-US"/>
        </a:p>
      </dgm:t>
    </dgm:pt>
    <dgm:pt modelId="{0C978455-3642-4587-9D20-BCD9E8EB3710}" type="sibTrans" cxnId="{DBBD3196-3AD3-4D43-B461-D74237600EC6}">
      <dgm:prSet/>
      <dgm:spPr/>
      <dgm:t>
        <a:bodyPr/>
        <a:lstStyle/>
        <a:p>
          <a:endParaRPr lang="en-US"/>
        </a:p>
      </dgm:t>
    </dgm:pt>
    <dgm:pt modelId="{184547BC-92B7-49DB-B920-8BCA80CA21A8}" type="pres">
      <dgm:prSet presAssocID="{871C7679-0569-4B14-9A9D-15B71317427C}" presName="hierChild1" presStyleCnt="0">
        <dgm:presLayoutVars>
          <dgm:chPref val="1"/>
          <dgm:dir/>
          <dgm:animOne val="branch"/>
          <dgm:animLvl val="lvl"/>
          <dgm:resizeHandles/>
        </dgm:presLayoutVars>
      </dgm:prSet>
      <dgm:spPr/>
    </dgm:pt>
    <dgm:pt modelId="{869BC0F6-E61E-49DC-8B8B-DC062CF7D535}" type="pres">
      <dgm:prSet presAssocID="{DCA70538-2863-4CC6-9396-BC5B4DDED015}" presName="hierRoot1" presStyleCnt="0"/>
      <dgm:spPr/>
    </dgm:pt>
    <dgm:pt modelId="{51D8221A-AEB4-482D-B67A-125EE13D2ADA}" type="pres">
      <dgm:prSet presAssocID="{DCA70538-2863-4CC6-9396-BC5B4DDED015}" presName="composite" presStyleCnt="0"/>
      <dgm:spPr/>
    </dgm:pt>
    <dgm:pt modelId="{E86A5D98-C7A7-40C4-83A2-1148C464EC95}" type="pres">
      <dgm:prSet presAssocID="{DCA70538-2863-4CC6-9396-BC5B4DDED015}" presName="background" presStyleLbl="node0" presStyleIdx="0" presStyleCnt="2"/>
      <dgm:spPr/>
    </dgm:pt>
    <dgm:pt modelId="{0CB826DA-29C3-4971-9D5A-47B7B3EDB490}" type="pres">
      <dgm:prSet presAssocID="{DCA70538-2863-4CC6-9396-BC5B4DDED015}" presName="text" presStyleLbl="fgAcc0" presStyleIdx="0" presStyleCnt="2">
        <dgm:presLayoutVars>
          <dgm:chPref val="3"/>
        </dgm:presLayoutVars>
      </dgm:prSet>
      <dgm:spPr/>
    </dgm:pt>
    <dgm:pt modelId="{83A6A3E1-8497-48FA-A39E-C72DF1B7889B}" type="pres">
      <dgm:prSet presAssocID="{DCA70538-2863-4CC6-9396-BC5B4DDED015}" presName="hierChild2" presStyleCnt="0"/>
      <dgm:spPr/>
    </dgm:pt>
    <dgm:pt modelId="{EE1CFAF3-1701-4580-BC7C-DF5D719DBFBF}" type="pres">
      <dgm:prSet presAssocID="{5E13ACCB-DA1B-4165-9430-8A750EEA5571}" presName="hierRoot1" presStyleCnt="0"/>
      <dgm:spPr/>
    </dgm:pt>
    <dgm:pt modelId="{C96512BC-97E5-4AC5-B27E-64746D2A830B}" type="pres">
      <dgm:prSet presAssocID="{5E13ACCB-DA1B-4165-9430-8A750EEA5571}" presName="composite" presStyleCnt="0"/>
      <dgm:spPr/>
    </dgm:pt>
    <dgm:pt modelId="{FDAA82BB-C6B3-4543-BCD9-0A6709F84019}" type="pres">
      <dgm:prSet presAssocID="{5E13ACCB-DA1B-4165-9430-8A750EEA5571}" presName="background" presStyleLbl="node0" presStyleIdx="1" presStyleCnt="2"/>
      <dgm:spPr/>
    </dgm:pt>
    <dgm:pt modelId="{46C1CBB0-03FA-4DE1-A287-750EA07D25C5}" type="pres">
      <dgm:prSet presAssocID="{5E13ACCB-DA1B-4165-9430-8A750EEA5571}" presName="text" presStyleLbl="fgAcc0" presStyleIdx="1" presStyleCnt="2">
        <dgm:presLayoutVars>
          <dgm:chPref val="3"/>
        </dgm:presLayoutVars>
      </dgm:prSet>
      <dgm:spPr/>
    </dgm:pt>
    <dgm:pt modelId="{2C30E174-EA09-441A-AD2B-4857776F9619}" type="pres">
      <dgm:prSet presAssocID="{5E13ACCB-DA1B-4165-9430-8A750EEA5571}" presName="hierChild2" presStyleCnt="0"/>
      <dgm:spPr/>
    </dgm:pt>
  </dgm:ptLst>
  <dgm:cxnLst>
    <dgm:cxn modelId="{DD131D35-36CB-4AEF-AB4E-1FEC1AE48F4A}" type="presOf" srcId="{5E13ACCB-DA1B-4165-9430-8A750EEA5571}" destId="{46C1CBB0-03FA-4DE1-A287-750EA07D25C5}" srcOrd="0" destOrd="0" presId="urn:microsoft.com/office/officeart/2005/8/layout/hierarchy1"/>
    <dgm:cxn modelId="{A75B9944-9264-4DD3-BEE3-414E03458B33}" type="presOf" srcId="{DCA70538-2863-4CC6-9396-BC5B4DDED015}" destId="{0CB826DA-29C3-4971-9D5A-47B7B3EDB490}" srcOrd="0" destOrd="0" presId="urn:microsoft.com/office/officeart/2005/8/layout/hierarchy1"/>
    <dgm:cxn modelId="{62212951-BE4E-42BD-97DF-B10DE2E980AE}" srcId="{871C7679-0569-4B14-9A9D-15B71317427C}" destId="{DCA70538-2863-4CC6-9396-BC5B4DDED015}" srcOrd="0" destOrd="0" parTransId="{E76BC53F-405F-4ADA-AEAA-BB4EDB378D06}" sibTransId="{64F83F1F-A8B9-40EC-BE88-8147E69AE5D6}"/>
    <dgm:cxn modelId="{DBBD3196-3AD3-4D43-B461-D74237600EC6}" srcId="{871C7679-0569-4B14-9A9D-15B71317427C}" destId="{5E13ACCB-DA1B-4165-9430-8A750EEA5571}" srcOrd="1" destOrd="0" parTransId="{BBD2DEBE-6F0E-4511-9059-09706C938AB4}" sibTransId="{0C978455-3642-4587-9D20-BCD9E8EB3710}"/>
    <dgm:cxn modelId="{9E44F3E8-D0A6-420A-B88C-BE9C1AFDD990}" type="presOf" srcId="{871C7679-0569-4B14-9A9D-15B71317427C}" destId="{184547BC-92B7-49DB-B920-8BCA80CA21A8}" srcOrd="0" destOrd="0" presId="urn:microsoft.com/office/officeart/2005/8/layout/hierarchy1"/>
    <dgm:cxn modelId="{20A187B9-ABB2-495C-A0AC-C5D350872BDB}" type="presParOf" srcId="{184547BC-92B7-49DB-B920-8BCA80CA21A8}" destId="{869BC0F6-E61E-49DC-8B8B-DC062CF7D535}" srcOrd="0" destOrd="0" presId="urn:microsoft.com/office/officeart/2005/8/layout/hierarchy1"/>
    <dgm:cxn modelId="{936830B7-A50B-4FA8-BEB8-7D6A04E88119}" type="presParOf" srcId="{869BC0F6-E61E-49DC-8B8B-DC062CF7D535}" destId="{51D8221A-AEB4-482D-B67A-125EE13D2ADA}" srcOrd="0" destOrd="0" presId="urn:microsoft.com/office/officeart/2005/8/layout/hierarchy1"/>
    <dgm:cxn modelId="{58BF8B31-DCE3-4B54-86EA-B7DC8B50BE40}" type="presParOf" srcId="{51D8221A-AEB4-482D-B67A-125EE13D2ADA}" destId="{E86A5D98-C7A7-40C4-83A2-1148C464EC95}" srcOrd="0" destOrd="0" presId="urn:microsoft.com/office/officeart/2005/8/layout/hierarchy1"/>
    <dgm:cxn modelId="{2AF70E02-D653-4761-B3D4-2BE99B7BF233}" type="presParOf" srcId="{51D8221A-AEB4-482D-B67A-125EE13D2ADA}" destId="{0CB826DA-29C3-4971-9D5A-47B7B3EDB490}" srcOrd="1" destOrd="0" presId="urn:microsoft.com/office/officeart/2005/8/layout/hierarchy1"/>
    <dgm:cxn modelId="{39A4BA88-CE8C-44D4-8E4C-6805CF731C23}" type="presParOf" srcId="{869BC0F6-E61E-49DC-8B8B-DC062CF7D535}" destId="{83A6A3E1-8497-48FA-A39E-C72DF1B7889B}" srcOrd="1" destOrd="0" presId="urn:microsoft.com/office/officeart/2005/8/layout/hierarchy1"/>
    <dgm:cxn modelId="{88DA3B4F-0AAF-422F-839F-12A396ED8CD3}" type="presParOf" srcId="{184547BC-92B7-49DB-B920-8BCA80CA21A8}" destId="{EE1CFAF3-1701-4580-BC7C-DF5D719DBFBF}" srcOrd="1" destOrd="0" presId="urn:microsoft.com/office/officeart/2005/8/layout/hierarchy1"/>
    <dgm:cxn modelId="{EA5A5A76-3382-42FB-97BF-2611446EDADA}" type="presParOf" srcId="{EE1CFAF3-1701-4580-BC7C-DF5D719DBFBF}" destId="{C96512BC-97E5-4AC5-B27E-64746D2A830B}" srcOrd="0" destOrd="0" presId="urn:microsoft.com/office/officeart/2005/8/layout/hierarchy1"/>
    <dgm:cxn modelId="{0F7E20F1-D4F7-4936-843C-B61CD101B7B8}" type="presParOf" srcId="{C96512BC-97E5-4AC5-B27E-64746D2A830B}" destId="{FDAA82BB-C6B3-4543-BCD9-0A6709F84019}" srcOrd="0" destOrd="0" presId="urn:microsoft.com/office/officeart/2005/8/layout/hierarchy1"/>
    <dgm:cxn modelId="{D6A29989-BE1E-4D65-96D8-834C7E6CF4D3}" type="presParOf" srcId="{C96512BC-97E5-4AC5-B27E-64746D2A830B}" destId="{46C1CBB0-03FA-4DE1-A287-750EA07D25C5}" srcOrd="1" destOrd="0" presId="urn:microsoft.com/office/officeart/2005/8/layout/hierarchy1"/>
    <dgm:cxn modelId="{057677AB-CAB7-4FC7-8E1E-66189471C91F}" type="presParOf" srcId="{EE1CFAF3-1701-4580-BC7C-DF5D719DBFBF}" destId="{2C30E174-EA09-441A-AD2B-4857776F9619}"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86A047-1743-4E89-8E6B-EDA692FB7AD7}">
      <dsp:nvSpPr>
        <dsp:cNvPr id="0" name=""/>
        <dsp:cNvSpPr/>
      </dsp:nvSpPr>
      <dsp:spPr>
        <a:xfrm>
          <a:off x="0" y="14162"/>
          <a:ext cx="10363200" cy="101186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The Gaussian Process utilizes multivariate gaussian based distributions to estimate the response variable.</a:t>
          </a:r>
        </a:p>
      </dsp:txBody>
      <dsp:txXfrm>
        <a:off x="49395" y="63557"/>
        <a:ext cx="10264410" cy="913077"/>
      </dsp:txXfrm>
    </dsp:sp>
    <dsp:sp modelId="{F17CDF62-DA27-4039-B312-FFA0F012DC31}">
      <dsp:nvSpPr>
        <dsp:cNvPr id="0" name=""/>
        <dsp:cNvSpPr/>
      </dsp:nvSpPr>
      <dsp:spPr>
        <a:xfrm>
          <a:off x="0" y="1114186"/>
          <a:ext cx="10363200" cy="12525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This model is best utilized with positive functions. Since the data used in this project does not fit into a positive function, the Gaussian Process proved to be very inaccurate.</a:t>
          </a:r>
        </a:p>
      </dsp:txBody>
      <dsp:txXfrm>
        <a:off x="61145" y="1175331"/>
        <a:ext cx="10240910" cy="1130270"/>
      </dsp:txXfrm>
    </dsp:sp>
    <dsp:sp modelId="{A75EC013-26B1-43FC-BDC4-4A37365F0E09}">
      <dsp:nvSpPr>
        <dsp:cNvPr id="0" name=""/>
        <dsp:cNvSpPr/>
      </dsp:nvSpPr>
      <dsp:spPr>
        <a:xfrm>
          <a:off x="0" y="2469065"/>
          <a:ext cx="10363200" cy="124291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Comically inaccurate in fact, being evaluated as having a standard error of 760.117%</a:t>
          </a:r>
        </a:p>
      </dsp:txBody>
      <dsp:txXfrm>
        <a:off x="60674" y="2529739"/>
        <a:ext cx="10241852" cy="112156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2CD3F7-4D4F-41EB-B0E4-188C6D1F9D69}">
      <dsp:nvSpPr>
        <dsp:cNvPr id="0" name=""/>
        <dsp:cNvSpPr/>
      </dsp:nvSpPr>
      <dsp:spPr>
        <a:xfrm>
          <a:off x="0" y="54167"/>
          <a:ext cx="10363200" cy="113268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This linear model prioritizes the act of being ‘passive’ in rewarding the model for correct answers but being very ‘aggressive’ in correcting the model’s mistakes. </a:t>
          </a:r>
        </a:p>
      </dsp:txBody>
      <dsp:txXfrm>
        <a:off x="55293" y="109460"/>
        <a:ext cx="10252614" cy="1022096"/>
      </dsp:txXfrm>
    </dsp:sp>
    <dsp:sp modelId="{4B926035-3B05-4D4C-9A5D-4C92B8F0F65D}">
      <dsp:nvSpPr>
        <dsp:cNvPr id="0" name=""/>
        <dsp:cNvSpPr/>
      </dsp:nvSpPr>
      <dsp:spPr>
        <a:xfrm>
          <a:off x="0" y="1238690"/>
          <a:ext cx="10363200" cy="96409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This model proved at times to be the most accurate. However, the model randomizes its passive-aggressive nature, introducing a high amount of variation to the standard error.</a:t>
          </a:r>
        </a:p>
      </dsp:txBody>
      <dsp:txXfrm>
        <a:off x="47063" y="1285753"/>
        <a:ext cx="10269074" cy="869971"/>
      </dsp:txXfrm>
    </dsp:sp>
    <dsp:sp modelId="{AD3709AF-333A-4A76-AABE-798D4CD6B610}">
      <dsp:nvSpPr>
        <dsp:cNvPr id="0" name=""/>
        <dsp:cNvSpPr/>
      </dsp:nvSpPr>
      <dsp:spPr>
        <a:xfrm>
          <a:off x="0" y="2254627"/>
          <a:ext cx="10363200" cy="100344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After running the model 10,000 times, I found that the average standard error was 3.711%.</a:t>
          </a:r>
        </a:p>
      </dsp:txBody>
      <dsp:txXfrm>
        <a:off x="48984" y="2303611"/>
        <a:ext cx="10265232" cy="90547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48AB13-A38F-4E3D-B788-B4FE61336438}">
      <dsp:nvSpPr>
        <dsp:cNvPr id="0" name=""/>
        <dsp:cNvSpPr/>
      </dsp:nvSpPr>
      <dsp:spPr>
        <a:xfrm>
          <a:off x="0" y="61727"/>
          <a:ext cx="10363200" cy="114864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dirty="0"/>
            <a:t>Tweedie regression is a form of linear model which utilizes the Tweedie distribution as opposed to the normal distribution used in linear regression.</a:t>
          </a:r>
        </a:p>
      </dsp:txBody>
      <dsp:txXfrm>
        <a:off x="56072" y="117799"/>
        <a:ext cx="10251056" cy="1036503"/>
      </dsp:txXfrm>
    </dsp:sp>
    <dsp:sp modelId="{A21AB2B6-6E8E-4637-9B26-A33A9A535B70}">
      <dsp:nvSpPr>
        <dsp:cNvPr id="0" name=""/>
        <dsp:cNvSpPr/>
      </dsp:nvSpPr>
      <dsp:spPr>
        <a:xfrm>
          <a:off x="0" y="1270854"/>
          <a:ext cx="10363200" cy="114864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dirty="0"/>
            <a:t>The use of this model had positive effects on the Dividend yield and earnings yield variables, which follow the Tweedie distribution. However, it had a negative effect on the normally distributed variables.</a:t>
          </a:r>
        </a:p>
      </dsp:txBody>
      <dsp:txXfrm>
        <a:off x="56072" y="1326926"/>
        <a:ext cx="10251056" cy="1036503"/>
      </dsp:txXfrm>
    </dsp:sp>
    <dsp:sp modelId="{ACF52892-2CA5-469F-8CED-6CDA1F6AD8C3}">
      <dsp:nvSpPr>
        <dsp:cNvPr id="0" name=""/>
        <dsp:cNvSpPr/>
      </dsp:nvSpPr>
      <dsp:spPr>
        <a:xfrm>
          <a:off x="0" y="2479982"/>
          <a:ext cx="10363200" cy="114864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dirty="0"/>
            <a:t>In all, the Tweedie Regression model had a standard error of 3.678%. However, it can be proven useful, given the ability to utilize multiple regression models at once</a:t>
          </a:r>
        </a:p>
      </dsp:txBody>
      <dsp:txXfrm>
        <a:off x="56072" y="2536054"/>
        <a:ext cx="10251056" cy="103650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2101EF-EE53-4D70-ACF2-37CCE934739A}">
      <dsp:nvSpPr>
        <dsp:cNvPr id="0" name=""/>
        <dsp:cNvSpPr/>
      </dsp:nvSpPr>
      <dsp:spPr>
        <a:xfrm>
          <a:off x="0" y="67484"/>
          <a:ext cx="10890929" cy="120334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dirty="0"/>
            <a:t>Voting regression is an ensemble model, meaning it merges multiple models into a single set, and averages their response values to maximize accuracy.  </a:t>
          </a:r>
        </a:p>
      </dsp:txBody>
      <dsp:txXfrm>
        <a:off x="58742" y="126226"/>
        <a:ext cx="10773445" cy="1085861"/>
      </dsp:txXfrm>
    </dsp:sp>
    <dsp:sp modelId="{A25E0E65-C13B-454C-90E5-B8D647CFF676}">
      <dsp:nvSpPr>
        <dsp:cNvPr id="0" name=""/>
        <dsp:cNvSpPr/>
      </dsp:nvSpPr>
      <dsp:spPr>
        <a:xfrm>
          <a:off x="0" y="1383369"/>
          <a:ext cx="10890929" cy="120334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dirty="0"/>
            <a:t>This model utilized 7 of the most accurate models used previously. They were KNN, Random Forest, Tweedie, Lasso, XGBoost, Bayesian Ridge, and Bagging Meta estimator. Each component-model was set to its most optimal parameters.</a:t>
          </a:r>
        </a:p>
      </dsp:txBody>
      <dsp:txXfrm>
        <a:off x="58742" y="1442111"/>
        <a:ext cx="10773445" cy="1085861"/>
      </dsp:txXfrm>
    </dsp:sp>
    <dsp:sp modelId="{912E6C99-7D9E-47F1-88BB-CD39ED306956}">
      <dsp:nvSpPr>
        <dsp:cNvPr id="0" name=""/>
        <dsp:cNvSpPr/>
      </dsp:nvSpPr>
      <dsp:spPr>
        <a:xfrm>
          <a:off x="0" y="2702570"/>
          <a:ext cx="10890929" cy="120334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dirty="0"/>
            <a:t>In all, Voting Regression proved to be the second most accurate model, yielding a standard error of 3.103%.</a:t>
          </a:r>
        </a:p>
      </dsp:txBody>
      <dsp:txXfrm>
        <a:off x="58742" y="2761312"/>
        <a:ext cx="10773445" cy="108586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563988-4868-4191-84F4-0BB3269A0B19}">
      <dsp:nvSpPr>
        <dsp:cNvPr id="0" name=""/>
        <dsp:cNvSpPr/>
      </dsp:nvSpPr>
      <dsp:spPr>
        <a:xfrm>
          <a:off x="0" y="49770"/>
          <a:ext cx="10363200" cy="73593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100000"/>
            </a:lnSpc>
            <a:spcBef>
              <a:spcPct val="0"/>
            </a:spcBef>
            <a:spcAft>
              <a:spcPct val="35000"/>
            </a:spcAft>
            <a:buNone/>
          </a:pPr>
          <a:r>
            <a:rPr lang="en-US" sz="1700" kern="1200" dirty="0"/>
            <a:t>XGBoost, otherwise known as Extreme Gradient Boosting, is a scalable, distributed gradient-boosted decision tree (GBDT) open-source machine learning library. </a:t>
          </a:r>
        </a:p>
      </dsp:txBody>
      <dsp:txXfrm>
        <a:off x="35925" y="85695"/>
        <a:ext cx="10291350" cy="664080"/>
      </dsp:txXfrm>
    </dsp:sp>
    <dsp:sp modelId="{0530305B-ACE7-47F9-90F5-7A152EFF1CF0}">
      <dsp:nvSpPr>
        <dsp:cNvPr id="0" name=""/>
        <dsp:cNvSpPr/>
      </dsp:nvSpPr>
      <dsp:spPr>
        <a:xfrm>
          <a:off x="0" y="869374"/>
          <a:ext cx="10363200" cy="73593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100000"/>
            </a:lnSpc>
            <a:spcBef>
              <a:spcPct val="0"/>
            </a:spcBef>
            <a:spcAft>
              <a:spcPct val="35000"/>
            </a:spcAft>
            <a:buNone/>
          </a:pPr>
          <a:r>
            <a:rPr lang="en-US" sz="1700" kern="1200"/>
            <a:t>This model is best optimized for performance and accuracy in multi variable based regression, such as with the dataset of this project. This model also prioritizes regularization of data, which helps prevent overfitting.</a:t>
          </a:r>
        </a:p>
      </dsp:txBody>
      <dsp:txXfrm>
        <a:off x="35925" y="905299"/>
        <a:ext cx="10291350" cy="664080"/>
      </dsp:txXfrm>
    </dsp:sp>
    <dsp:sp modelId="{035E8982-A4D3-472C-9A5C-455718E4B5F0}">
      <dsp:nvSpPr>
        <dsp:cNvPr id="0" name=""/>
        <dsp:cNvSpPr/>
      </dsp:nvSpPr>
      <dsp:spPr>
        <a:xfrm>
          <a:off x="0" y="1715808"/>
          <a:ext cx="10363200" cy="73593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100000"/>
            </a:lnSpc>
            <a:spcBef>
              <a:spcPct val="0"/>
            </a:spcBef>
            <a:spcAft>
              <a:spcPct val="35000"/>
            </a:spcAft>
            <a:buNone/>
          </a:pPr>
          <a:r>
            <a:rPr lang="en-US" sz="1700" kern="1200" dirty="0"/>
            <a:t>XGBoost is a relatively new model, the only model in this project not found in scikitlearn, but instead its own specific library.</a:t>
          </a:r>
        </a:p>
      </dsp:txBody>
      <dsp:txXfrm>
        <a:off x="35925" y="1751733"/>
        <a:ext cx="10291350" cy="664080"/>
      </dsp:txXfrm>
    </dsp:sp>
    <dsp:sp modelId="{CA230C73-CCD9-4762-92A9-2356E1AEA01F}">
      <dsp:nvSpPr>
        <dsp:cNvPr id="0" name=""/>
        <dsp:cNvSpPr/>
      </dsp:nvSpPr>
      <dsp:spPr>
        <a:xfrm>
          <a:off x="0" y="2564870"/>
          <a:ext cx="10363200" cy="73593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100000"/>
            </a:lnSpc>
            <a:spcBef>
              <a:spcPct val="0"/>
            </a:spcBef>
            <a:spcAft>
              <a:spcPct val="35000"/>
            </a:spcAft>
            <a:buNone/>
          </a:pPr>
          <a:r>
            <a:rPr lang="en-US" sz="1700" kern="1200" dirty="0"/>
            <a:t>XGBoost proved to be the most accurate model, yielding a standard error of 3.074%.</a:t>
          </a:r>
        </a:p>
      </dsp:txBody>
      <dsp:txXfrm>
        <a:off x="35925" y="2600795"/>
        <a:ext cx="10291350" cy="66408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6A5D98-C7A7-40C4-83A2-1148C464EC95}">
      <dsp:nvSpPr>
        <dsp:cNvPr id="0" name=""/>
        <dsp:cNvSpPr/>
      </dsp:nvSpPr>
      <dsp:spPr>
        <a:xfrm>
          <a:off x="1329" y="141566"/>
          <a:ext cx="4666401" cy="296316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CB826DA-29C3-4971-9D5A-47B7B3EDB490}">
      <dsp:nvSpPr>
        <dsp:cNvPr id="0" name=""/>
        <dsp:cNvSpPr/>
      </dsp:nvSpPr>
      <dsp:spPr>
        <a:xfrm>
          <a:off x="519818" y="634131"/>
          <a:ext cx="4666401" cy="2963164"/>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t>The main changes which occurred between the preliminary and final models were a shift from using mean based imputation to KNN Imputation. This lowered the standard error of the XGBoost model by about .01% (.3% reduction).</a:t>
          </a:r>
        </a:p>
      </dsp:txBody>
      <dsp:txXfrm>
        <a:off x="606606" y="720919"/>
        <a:ext cx="4492825" cy="2789588"/>
      </dsp:txXfrm>
    </dsp:sp>
    <dsp:sp modelId="{FDAA82BB-C6B3-4543-BCD9-0A6709F84019}">
      <dsp:nvSpPr>
        <dsp:cNvPr id="0" name=""/>
        <dsp:cNvSpPr/>
      </dsp:nvSpPr>
      <dsp:spPr>
        <a:xfrm>
          <a:off x="5704709" y="141566"/>
          <a:ext cx="4666401" cy="296316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6C1CBB0-03FA-4DE1-A287-750EA07D25C5}">
      <dsp:nvSpPr>
        <dsp:cNvPr id="0" name=""/>
        <dsp:cNvSpPr/>
      </dsp:nvSpPr>
      <dsp:spPr>
        <a:xfrm>
          <a:off x="6223198" y="634131"/>
          <a:ext cx="4666401" cy="2963164"/>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t>Additionally, a change was made to the original dataset to remove extreme outliers in the data, based on outliers in the response variable.</a:t>
          </a:r>
        </a:p>
      </dsp:txBody>
      <dsp:txXfrm>
        <a:off x="6309986" y="720919"/>
        <a:ext cx="4492825" cy="2789588"/>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5610A-17B4-4656-93CF-E1D9982860F7}"/>
              </a:ext>
            </a:extLst>
          </p:cNvPr>
          <p:cNvSpPr>
            <a:spLocks noGrp="1"/>
          </p:cNvSpPr>
          <p:nvPr>
            <p:ph type="ctrTitle"/>
          </p:nvPr>
        </p:nvSpPr>
        <p:spPr>
          <a:xfrm>
            <a:off x="912629" y="1371600"/>
            <a:ext cx="5935540" cy="2696866"/>
          </a:xfrm>
        </p:spPr>
        <p:txBody>
          <a:bodyPr anchor="t">
            <a:normAutofit/>
          </a:bodyPr>
          <a:lstStyle>
            <a:lvl1pPr algn="l">
              <a:defRPr sz="40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A451C80B-DFD6-415B-BA5B-E56E510CD12B}"/>
              </a:ext>
            </a:extLst>
          </p:cNvPr>
          <p:cNvSpPr>
            <a:spLocks noGrp="1"/>
          </p:cNvSpPr>
          <p:nvPr>
            <p:ph type="subTitle" idx="1"/>
          </p:nvPr>
        </p:nvSpPr>
        <p:spPr>
          <a:xfrm>
            <a:off x="912629" y="4584879"/>
            <a:ext cx="5935540" cy="1287887"/>
          </a:xfrm>
        </p:spPr>
        <p:txBody>
          <a:bodyPr anchor="b">
            <a:normAutofit/>
          </a:bodyPr>
          <a:lstStyle>
            <a:lvl1pPr marL="0" indent="0" algn="l">
              <a:lnSpc>
                <a:spcPct val="130000"/>
              </a:lnSpc>
              <a:buNone/>
              <a:defRPr sz="1800" b="1"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67A2065B-06FF-4991-9F8A-4BE25457B479}"/>
              </a:ext>
            </a:extLst>
          </p:cNvPr>
          <p:cNvSpPr>
            <a:spLocks noGrp="1"/>
          </p:cNvSpPr>
          <p:nvPr>
            <p:ph type="dt" sz="half" idx="10"/>
          </p:nvPr>
        </p:nvSpPr>
        <p:spPr/>
        <p:txBody>
          <a:bodyPr/>
          <a:lstStyle/>
          <a:p>
            <a:fld id="{F07CD3FD-BE54-4400-942B-C6C15AA73DFD}" type="datetimeFigureOut">
              <a:rPr lang="en-US" smtClean="0"/>
              <a:t>4/30/2024</a:t>
            </a:fld>
            <a:endParaRPr lang="en-US"/>
          </a:p>
        </p:txBody>
      </p:sp>
      <p:sp>
        <p:nvSpPr>
          <p:cNvPr id="5" name="Footer Placeholder 4">
            <a:extLst>
              <a:ext uri="{FF2B5EF4-FFF2-40B4-BE49-F238E27FC236}">
                <a16:creationId xmlns:a16="http://schemas.microsoft.com/office/drawing/2014/main" id="{B20DF2FA-C604-45D8-A633-11D3742EC14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EE5DA9-2D04-4850-AB9F-BD353816504A}"/>
              </a:ext>
            </a:extLst>
          </p:cNvPr>
          <p:cNvSpPr>
            <a:spLocks noGrp="1"/>
          </p:cNvSpPr>
          <p:nvPr>
            <p:ph type="sldNum" sz="quarter" idx="12"/>
          </p:nvPr>
        </p:nvSpPr>
        <p:spPr/>
        <p:txBody>
          <a:bodyPr/>
          <a:lstStyle/>
          <a:p>
            <a:fld id="{A4C0CD32-A6C8-4BA5-B3DF-D8325E32CAA4}" type="slidenum">
              <a:rPr lang="en-US" smtClean="0"/>
              <a:t>‹#›</a:t>
            </a:fld>
            <a:endParaRPr lang="en-US"/>
          </a:p>
        </p:txBody>
      </p:sp>
    </p:spTree>
    <p:extLst>
      <p:ext uri="{BB962C8B-B14F-4D97-AF65-F5344CB8AC3E}">
        <p14:creationId xmlns:p14="http://schemas.microsoft.com/office/powerpoint/2010/main" val="4008875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5E4BB7-3F30-4C31-9BB2-8EC24FC0A1D6}"/>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1ECF4134-70F5-4EE6-88BE-49D129630CD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19EABC7-C044-44DE-B303-55A0581DA1E8}"/>
              </a:ext>
            </a:extLst>
          </p:cNvPr>
          <p:cNvSpPr>
            <a:spLocks noGrp="1"/>
          </p:cNvSpPr>
          <p:nvPr>
            <p:ph type="dt" sz="half" idx="10"/>
          </p:nvPr>
        </p:nvSpPr>
        <p:spPr/>
        <p:txBody>
          <a:bodyPr/>
          <a:lstStyle/>
          <a:p>
            <a:fld id="{F07CD3FD-BE54-4400-942B-C6C15AA73DFD}" type="datetimeFigureOut">
              <a:rPr lang="en-US" smtClean="0"/>
              <a:t>4/30/2024</a:t>
            </a:fld>
            <a:endParaRPr lang="en-US"/>
          </a:p>
        </p:txBody>
      </p:sp>
      <p:sp>
        <p:nvSpPr>
          <p:cNvPr id="5" name="Footer Placeholder 4">
            <a:extLst>
              <a:ext uri="{FF2B5EF4-FFF2-40B4-BE49-F238E27FC236}">
                <a16:creationId xmlns:a16="http://schemas.microsoft.com/office/drawing/2014/main" id="{4D4A63E1-5BC5-402E-9916-BAB84BCF0BB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2EF915-AF64-4ECC-8B1A-B7E6A89B7917}"/>
              </a:ext>
            </a:extLst>
          </p:cNvPr>
          <p:cNvSpPr>
            <a:spLocks noGrp="1"/>
          </p:cNvSpPr>
          <p:nvPr>
            <p:ph type="sldNum" sz="quarter" idx="12"/>
          </p:nvPr>
        </p:nvSpPr>
        <p:spPr/>
        <p:txBody>
          <a:bodyPr/>
          <a:lstStyle/>
          <a:p>
            <a:fld id="{A4C0CD32-A6C8-4BA5-B3DF-D8325E32CAA4}" type="slidenum">
              <a:rPr lang="en-US" smtClean="0"/>
              <a:t>‹#›</a:t>
            </a:fld>
            <a:endParaRPr lang="en-US"/>
          </a:p>
        </p:txBody>
      </p:sp>
    </p:spTree>
    <p:extLst>
      <p:ext uri="{BB962C8B-B14F-4D97-AF65-F5344CB8AC3E}">
        <p14:creationId xmlns:p14="http://schemas.microsoft.com/office/powerpoint/2010/main" val="32691221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EB09414-2AA1-4D8E-A00A-C092FBC92D91}"/>
              </a:ext>
            </a:extLst>
          </p:cNvPr>
          <p:cNvSpPr>
            <a:spLocks noGrp="1"/>
          </p:cNvSpPr>
          <p:nvPr>
            <p:ph type="title" orient="vert"/>
          </p:nvPr>
        </p:nvSpPr>
        <p:spPr>
          <a:xfrm>
            <a:off x="9198077" y="1401097"/>
            <a:ext cx="2155722" cy="4775865"/>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D42C3A78-37C5-46D0-9DF4-CB78AF883C2C}"/>
              </a:ext>
            </a:extLst>
          </p:cNvPr>
          <p:cNvSpPr>
            <a:spLocks noGrp="1"/>
          </p:cNvSpPr>
          <p:nvPr>
            <p:ph type="body" orient="vert" idx="1"/>
          </p:nvPr>
        </p:nvSpPr>
        <p:spPr>
          <a:xfrm>
            <a:off x="838200" y="1401097"/>
            <a:ext cx="8232058" cy="477586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49D8705E-925D-4F57-8268-107CE3CF4C45}"/>
              </a:ext>
            </a:extLst>
          </p:cNvPr>
          <p:cNvSpPr>
            <a:spLocks noGrp="1"/>
          </p:cNvSpPr>
          <p:nvPr>
            <p:ph type="dt" sz="half" idx="10"/>
          </p:nvPr>
        </p:nvSpPr>
        <p:spPr/>
        <p:txBody>
          <a:bodyPr/>
          <a:lstStyle/>
          <a:p>
            <a:fld id="{F07CD3FD-BE54-4400-942B-C6C15AA73DFD}" type="datetimeFigureOut">
              <a:rPr lang="en-US" smtClean="0"/>
              <a:t>4/30/2024</a:t>
            </a:fld>
            <a:endParaRPr lang="en-US"/>
          </a:p>
        </p:txBody>
      </p:sp>
      <p:sp>
        <p:nvSpPr>
          <p:cNvPr id="5" name="Footer Placeholder 4">
            <a:extLst>
              <a:ext uri="{FF2B5EF4-FFF2-40B4-BE49-F238E27FC236}">
                <a16:creationId xmlns:a16="http://schemas.microsoft.com/office/drawing/2014/main" id="{50FE207E-070D-4EC8-A44C-21F1815FDA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15D01D1-C266-4161-A820-C084B980131C}"/>
              </a:ext>
            </a:extLst>
          </p:cNvPr>
          <p:cNvSpPr>
            <a:spLocks noGrp="1"/>
          </p:cNvSpPr>
          <p:nvPr>
            <p:ph type="sldNum" sz="quarter" idx="12"/>
          </p:nvPr>
        </p:nvSpPr>
        <p:spPr/>
        <p:txBody>
          <a:bodyPr/>
          <a:lstStyle/>
          <a:p>
            <a:fld id="{A4C0CD32-A6C8-4BA5-B3DF-D8325E32CAA4}" type="slidenum">
              <a:rPr lang="en-US" smtClean="0"/>
              <a:t>‹#›</a:t>
            </a:fld>
            <a:endParaRPr lang="en-US"/>
          </a:p>
        </p:txBody>
      </p:sp>
    </p:spTree>
    <p:extLst>
      <p:ext uri="{BB962C8B-B14F-4D97-AF65-F5344CB8AC3E}">
        <p14:creationId xmlns:p14="http://schemas.microsoft.com/office/powerpoint/2010/main" val="34627835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08B246-6A68-46BE-9DBD-614FA8CF4E2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3E47706-8D18-4093-A7C1-F30D7543CED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C7C8FC-AAEA-4AB6-9DB5-2503F58F0E69}"/>
              </a:ext>
            </a:extLst>
          </p:cNvPr>
          <p:cNvSpPr>
            <a:spLocks noGrp="1"/>
          </p:cNvSpPr>
          <p:nvPr>
            <p:ph type="dt" sz="half" idx="10"/>
          </p:nvPr>
        </p:nvSpPr>
        <p:spPr/>
        <p:txBody>
          <a:bodyPr/>
          <a:lstStyle/>
          <a:p>
            <a:fld id="{F07CD3FD-BE54-4400-942B-C6C15AA73DFD}" type="datetimeFigureOut">
              <a:rPr lang="en-US" smtClean="0"/>
              <a:t>4/30/2024</a:t>
            </a:fld>
            <a:endParaRPr lang="en-US"/>
          </a:p>
        </p:txBody>
      </p:sp>
      <p:sp>
        <p:nvSpPr>
          <p:cNvPr id="5" name="Footer Placeholder 4">
            <a:extLst>
              <a:ext uri="{FF2B5EF4-FFF2-40B4-BE49-F238E27FC236}">
                <a16:creationId xmlns:a16="http://schemas.microsoft.com/office/drawing/2014/main" id="{E8B1616B-3F08-4869-A522-773C38940F6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E030CE6-9124-4B3A-A912-AE16B5C34003}"/>
              </a:ext>
            </a:extLst>
          </p:cNvPr>
          <p:cNvSpPr>
            <a:spLocks noGrp="1"/>
          </p:cNvSpPr>
          <p:nvPr>
            <p:ph type="sldNum" sz="quarter" idx="12"/>
          </p:nvPr>
        </p:nvSpPr>
        <p:spPr/>
        <p:txBody>
          <a:bodyPr/>
          <a:lstStyle/>
          <a:p>
            <a:fld id="{A4C0CD32-A6C8-4BA5-B3DF-D8325E32CAA4}" type="slidenum">
              <a:rPr lang="en-US" smtClean="0"/>
              <a:t>‹#›</a:t>
            </a:fld>
            <a:endParaRPr lang="en-US"/>
          </a:p>
        </p:txBody>
      </p:sp>
    </p:spTree>
    <p:extLst>
      <p:ext uri="{BB962C8B-B14F-4D97-AF65-F5344CB8AC3E}">
        <p14:creationId xmlns:p14="http://schemas.microsoft.com/office/powerpoint/2010/main" val="161722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C78885-57B2-4930-BD7D-CBF916EDF1C6}"/>
              </a:ext>
            </a:extLst>
          </p:cNvPr>
          <p:cNvSpPr>
            <a:spLocks noGrp="1"/>
          </p:cNvSpPr>
          <p:nvPr>
            <p:ph type="title"/>
          </p:nvPr>
        </p:nvSpPr>
        <p:spPr>
          <a:xfrm>
            <a:off x="912629" y="1709738"/>
            <a:ext cx="9214884" cy="3159974"/>
          </a:xfrm>
        </p:spPr>
        <p:txBody>
          <a:bodyPr anchor="b">
            <a:normAutofit/>
          </a:bodyPr>
          <a:lstStyle>
            <a:lvl1pPr>
              <a:defRPr sz="48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9BE495E4-2F8B-4CC7-88AC-A312067E60D2}"/>
              </a:ext>
            </a:extLst>
          </p:cNvPr>
          <p:cNvSpPr>
            <a:spLocks noGrp="1"/>
          </p:cNvSpPr>
          <p:nvPr>
            <p:ph type="body" idx="1"/>
          </p:nvPr>
        </p:nvSpPr>
        <p:spPr>
          <a:xfrm>
            <a:off x="912628" y="5018567"/>
            <a:ext cx="7907079" cy="1073889"/>
          </a:xfrm>
        </p:spPr>
        <p:txBody>
          <a:bodyPr>
            <a:normAutofit/>
          </a:bodyPr>
          <a:lstStyle>
            <a:lvl1pPr marL="0" indent="0">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8585CC9-BAD3-4807-90BB-97DA2D6A6BE2}"/>
              </a:ext>
            </a:extLst>
          </p:cNvPr>
          <p:cNvSpPr>
            <a:spLocks noGrp="1"/>
          </p:cNvSpPr>
          <p:nvPr>
            <p:ph type="dt" sz="half" idx="10"/>
          </p:nvPr>
        </p:nvSpPr>
        <p:spPr/>
        <p:txBody>
          <a:bodyPr/>
          <a:lstStyle/>
          <a:p>
            <a:fld id="{F07CD3FD-BE54-4400-942B-C6C15AA73DFD}" type="datetimeFigureOut">
              <a:rPr lang="en-US" smtClean="0"/>
              <a:t>4/30/2024</a:t>
            </a:fld>
            <a:endParaRPr lang="en-US"/>
          </a:p>
        </p:txBody>
      </p:sp>
      <p:sp>
        <p:nvSpPr>
          <p:cNvPr id="5" name="Footer Placeholder 4">
            <a:extLst>
              <a:ext uri="{FF2B5EF4-FFF2-40B4-BE49-F238E27FC236}">
                <a16:creationId xmlns:a16="http://schemas.microsoft.com/office/drawing/2014/main" id="{5F108CEF-165F-4D7E-9666-5CD0156B497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0EBC3D-3277-4D34-9F67-71040C21E3B3}"/>
              </a:ext>
            </a:extLst>
          </p:cNvPr>
          <p:cNvSpPr>
            <a:spLocks noGrp="1"/>
          </p:cNvSpPr>
          <p:nvPr>
            <p:ph type="sldNum" sz="quarter" idx="12"/>
          </p:nvPr>
        </p:nvSpPr>
        <p:spPr/>
        <p:txBody>
          <a:bodyPr/>
          <a:lstStyle/>
          <a:p>
            <a:fld id="{A4C0CD32-A6C8-4BA5-B3DF-D8325E32CAA4}" type="slidenum">
              <a:rPr lang="en-US" smtClean="0"/>
              <a:t>‹#›</a:t>
            </a:fld>
            <a:endParaRPr lang="en-US"/>
          </a:p>
        </p:txBody>
      </p:sp>
    </p:spTree>
    <p:extLst>
      <p:ext uri="{BB962C8B-B14F-4D97-AF65-F5344CB8AC3E}">
        <p14:creationId xmlns:p14="http://schemas.microsoft.com/office/powerpoint/2010/main" val="14711243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B477A4-4D01-45B6-9563-0BF13BA72F7C}"/>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EE17E00-96AC-45F0-82B2-9F601E9B93C2}"/>
              </a:ext>
            </a:extLst>
          </p:cNvPr>
          <p:cNvSpPr>
            <a:spLocks noGrp="1"/>
          </p:cNvSpPr>
          <p:nvPr>
            <p:ph sz="half" idx="1"/>
          </p:nvPr>
        </p:nvSpPr>
        <p:spPr>
          <a:xfrm>
            <a:off x="914400" y="2849526"/>
            <a:ext cx="5105400" cy="32104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72BA30CD-95C0-427B-A571-A7D8A53278F4}"/>
              </a:ext>
            </a:extLst>
          </p:cNvPr>
          <p:cNvSpPr>
            <a:spLocks noGrp="1"/>
          </p:cNvSpPr>
          <p:nvPr>
            <p:ph sz="half" idx="2"/>
          </p:nvPr>
        </p:nvSpPr>
        <p:spPr>
          <a:xfrm>
            <a:off x="6172200" y="2849526"/>
            <a:ext cx="5105400" cy="32104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6F67CAC-53E4-44AF-BEAC-8FFB96F05A86}"/>
              </a:ext>
            </a:extLst>
          </p:cNvPr>
          <p:cNvSpPr>
            <a:spLocks noGrp="1"/>
          </p:cNvSpPr>
          <p:nvPr>
            <p:ph type="dt" sz="half" idx="10"/>
          </p:nvPr>
        </p:nvSpPr>
        <p:spPr/>
        <p:txBody>
          <a:bodyPr/>
          <a:lstStyle/>
          <a:p>
            <a:fld id="{F07CD3FD-BE54-4400-942B-C6C15AA73DFD}" type="datetimeFigureOut">
              <a:rPr lang="en-US" smtClean="0"/>
              <a:t>4/30/2024</a:t>
            </a:fld>
            <a:endParaRPr lang="en-US"/>
          </a:p>
        </p:txBody>
      </p:sp>
      <p:sp>
        <p:nvSpPr>
          <p:cNvPr id="6" name="Footer Placeholder 5">
            <a:extLst>
              <a:ext uri="{FF2B5EF4-FFF2-40B4-BE49-F238E27FC236}">
                <a16:creationId xmlns:a16="http://schemas.microsoft.com/office/drawing/2014/main" id="{083D9F3A-E7F0-45E7-AFA8-0D4A669EC16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C5F008B-58BB-45FF-923F-5909DAB49D34}"/>
              </a:ext>
            </a:extLst>
          </p:cNvPr>
          <p:cNvSpPr>
            <a:spLocks noGrp="1"/>
          </p:cNvSpPr>
          <p:nvPr>
            <p:ph type="sldNum" sz="quarter" idx="12"/>
          </p:nvPr>
        </p:nvSpPr>
        <p:spPr/>
        <p:txBody>
          <a:bodyPr/>
          <a:lstStyle/>
          <a:p>
            <a:fld id="{A4C0CD32-A6C8-4BA5-B3DF-D8325E32CAA4}" type="slidenum">
              <a:rPr lang="en-US" smtClean="0"/>
              <a:t>‹#›</a:t>
            </a:fld>
            <a:endParaRPr lang="en-US"/>
          </a:p>
        </p:txBody>
      </p:sp>
    </p:spTree>
    <p:extLst>
      <p:ext uri="{BB962C8B-B14F-4D97-AF65-F5344CB8AC3E}">
        <p14:creationId xmlns:p14="http://schemas.microsoft.com/office/powerpoint/2010/main" val="36492269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7B549-9E51-42E0-992A-73E775957773}"/>
              </a:ext>
            </a:extLst>
          </p:cNvPr>
          <p:cNvSpPr>
            <a:spLocks noGrp="1"/>
          </p:cNvSpPr>
          <p:nvPr>
            <p:ph type="title"/>
          </p:nvPr>
        </p:nvSpPr>
        <p:spPr>
          <a:xfrm>
            <a:off x="912628" y="1371599"/>
            <a:ext cx="10442760" cy="939753"/>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81A5FDC-7C4B-45FB-8462-E2CE79919F33}"/>
              </a:ext>
            </a:extLst>
          </p:cNvPr>
          <p:cNvSpPr>
            <a:spLocks noGrp="1"/>
          </p:cNvSpPr>
          <p:nvPr>
            <p:ph type="body" idx="1"/>
          </p:nvPr>
        </p:nvSpPr>
        <p:spPr>
          <a:xfrm>
            <a:off x="912628" y="2311353"/>
            <a:ext cx="5084947" cy="695372"/>
          </a:xfrm>
        </p:spPr>
        <p:txBody>
          <a:bodyPr anchor="b">
            <a:normAutofit/>
          </a:bodyPr>
          <a:lstStyle>
            <a:lvl1pPr marL="0" indent="0">
              <a:buNone/>
              <a:defRPr sz="18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BD8B686-2E92-45B9-A3D7-9DCAA0C50B36}"/>
              </a:ext>
            </a:extLst>
          </p:cNvPr>
          <p:cNvSpPr>
            <a:spLocks noGrp="1"/>
          </p:cNvSpPr>
          <p:nvPr>
            <p:ph sz="half" idx="2"/>
          </p:nvPr>
        </p:nvSpPr>
        <p:spPr>
          <a:xfrm>
            <a:off x="912628" y="3006725"/>
            <a:ext cx="5084947" cy="3182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86ADB526-4A44-47B6-8D14-93202E590AA7}"/>
              </a:ext>
            </a:extLst>
          </p:cNvPr>
          <p:cNvSpPr>
            <a:spLocks noGrp="1"/>
          </p:cNvSpPr>
          <p:nvPr>
            <p:ph type="body" sz="quarter" idx="3"/>
          </p:nvPr>
        </p:nvSpPr>
        <p:spPr>
          <a:xfrm>
            <a:off x="6172200" y="2311353"/>
            <a:ext cx="5183188" cy="695372"/>
          </a:xfrm>
        </p:spPr>
        <p:txBody>
          <a:bodyPr anchor="b">
            <a:normAutofit/>
          </a:bodyPr>
          <a:lstStyle>
            <a:lvl1pPr marL="0" indent="0">
              <a:buNone/>
              <a:defRPr sz="18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74177CA-5C13-4311-BFD3-B98FBD942DA5}"/>
              </a:ext>
            </a:extLst>
          </p:cNvPr>
          <p:cNvSpPr>
            <a:spLocks noGrp="1"/>
          </p:cNvSpPr>
          <p:nvPr>
            <p:ph sz="quarter" idx="4"/>
          </p:nvPr>
        </p:nvSpPr>
        <p:spPr>
          <a:xfrm>
            <a:off x="6172200" y="3006725"/>
            <a:ext cx="5183188" cy="3182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DEA255A-4CB5-40CA-B756-1AA5E27C20BF}"/>
              </a:ext>
            </a:extLst>
          </p:cNvPr>
          <p:cNvSpPr>
            <a:spLocks noGrp="1"/>
          </p:cNvSpPr>
          <p:nvPr>
            <p:ph type="dt" sz="half" idx="10"/>
          </p:nvPr>
        </p:nvSpPr>
        <p:spPr/>
        <p:txBody>
          <a:bodyPr/>
          <a:lstStyle/>
          <a:p>
            <a:fld id="{F07CD3FD-BE54-4400-942B-C6C15AA73DFD}" type="datetimeFigureOut">
              <a:rPr lang="en-US" smtClean="0"/>
              <a:t>4/30/2024</a:t>
            </a:fld>
            <a:endParaRPr lang="en-US"/>
          </a:p>
        </p:txBody>
      </p:sp>
      <p:sp>
        <p:nvSpPr>
          <p:cNvPr id="8" name="Footer Placeholder 7">
            <a:extLst>
              <a:ext uri="{FF2B5EF4-FFF2-40B4-BE49-F238E27FC236}">
                <a16:creationId xmlns:a16="http://schemas.microsoft.com/office/drawing/2014/main" id="{FF3072C4-10F1-49B8-B0BF-69204EDDCFA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A5ACC97-44C1-4887-909B-E6732D3C1FFE}"/>
              </a:ext>
            </a:extLst>
          </p:cNvPr>
          <p:cNvSpPr>
            <a:spLocks noGrp="1"/>
          </p:cNvSpPr>
          <p:nvPr>
            <p:ph type="sldNum" sz="quarter" idx="12"/>
          </p:nvPr>
        </p:nvSpPr>
        <p:spPr/>
        <p:txBody>
          <a:bodyPr/>
          <a:lstStyle/>
          <a:p>
            <a:fld id="{A4C0CD32-A6C8-4BA5-B3DF-D8325E32CAA4}" type="slidenum">
              <a:rPr lang="en-US" smtClean="0"/>
              <a:t>‹#›</a:t>
            </a:fld>
            <a:endParaRPr lang="en-US"/>
          </a:p>
        </p:txBody>
      </p:sp>
    </p:spTree>
    <p:extLst>
      <p:ext uri="{BB962C8B-B14F-4D97-AF65-F5344CB8AC3E}">
        <p14:creationId xmlns:p14="http://schemas.microsoft.com/office/powerpoint/2010/main" val="279214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27D313-943A-47E0-8A7A-DFFBCC297AB7}"/>
              </a:ext>
            </a:extLst>
          </p:cNvPr>
          <p:cNvSpPr>
            <a:spLocks noGrp="1"/>
          </p:cNvSpPr>
          <p:nvPr>
            <p:ph type="title"/>
          </p:nvPr>
        </p:nvSpPr>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23AC25A7-81C8-4AA1-AD9F-C78A451FDE2E}"/>
              </a:ext>
            </a:extLst>
          </p:cNvPr>
          <p:cNvSpPr>
            <a:spLocks noGrp="1"/>
          </p:cNvSpPr>
          <p:nvPr>
            <p:ph type="dt" sz="half" idx="10"/>
          </p:nvPr>
        </p:nvSpPr>
        <p:spPr/>
        <p:txBody>
          <a:bodyPr/>
          <a:lstStyle/>
          <a:p>
            <a:fld id="{F07CD3FD-BE54-4400-942B-C6C15AA73DFD}" type="datetimeFigureOut">
              <a:rPr lang="en-US" smtClean="0"/>
              <a:t>4/30/2024</a:t>
            </a:fld>
            <a:endParaRPr lang="en-US"/>
          </a:p>
        </p:txBody>
      </p:sp>
      <p:sp>
        <p:nvSpPr>
          <p:cNvPr id="4" name="Footer Placeholder 3">
            <a:extLst>
              <a:ext uri="{FF2B5EF4-FFF2-40B4-BE49-F238E27FC236}">
                <a16:creationId xmlns:a16="http://schemas.microsoft.com/office/drawing/2014/main" id="{6EF54740-6022-46B2-9C55-B60E9651684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89497C9-6B5E-46D6-8FE9-0A5E0CF7F95B}"/>
              </a:ext>
            </a:extLst>
          </p:cNvPr>
          <p:cNvSpPr>
            <a:spLocks noGrp="1"/>
          </p:cNvSpPr>
          <p:nvPr>
            <p:ph type="sldNum" sz="quarter" idx="12"/>
          </p:nvPr>
        </p:nvSpPr>
        <p:spPr/>
        <p:txBody>
          <a:bodyPr/>
          <a:lstStyle/>
          <a:p>
            <a:fld id="{A4C0CD32-A6C8-4BA5-B3DF-D8325E32CAA4}" type="slidenum">
              <a:rPr lang="en-US" smtClean="0"/>
              <a:t>‹#›</a:t>
            </a:fld>
            <a:endParaRPr lang="en-US"/>
          </a:p>
        </p:txBody>
      </p:sp>
    </p:spTree>
    <p:extLst>
      <p:ext uri="{BB962C8B-B14F-4D97-AF65-F5344CB8AC3E}">
        <p14:creationId xmlns:p14="http://schemas.microsoft.com/office/powerpoint/2010/main" val="23862433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2740D3C-270A-401A-810C-2F86BBBB87D4}"/>
              </a:ext>
            </a:extLst>
          </p:cNvPr>
          <p:cNvSpPr>
            <a:spLocks noGrp="1"/>
          </p:cNvSpPr>
          <p:nvPr>
            <p:ph type="dt" sz="half" idx="10"/>
          </p:nvPr>
        </p:nvSpPr>
        <p:spPr/>
        <p:txBody>
          <a:bodyPr/>
          <a:lstStyle/>
          <a:p>
            <a:fld id="{F07CD3FD-BE54-4400-942B-C6C15AA73DFD}" type="datetimeFigureOut">
              <a:rPr lang="en-US" smtClean="0"/>
              <a:t>4/30/2024</a:t>
            </a:fld>
            <a:endParaRPr lang="en-US"/>
          </a:p>
        </p:txBody>
      </p:sp>
      <p:sp>
        <p:nvSpPr>
          <p:cNvPr id="3" name="Footer Placeholder 2">
            <a:extLst>
              <a:ext uri="{FF2B5EF4-FFF2-40B4-BE49-F238E27FC236}">
                <a16:creationId xmlns:a16="http://schemas.microsoft.com/office/drawing/2014/main" id="{DDCBE9F8-1765-4F36-A4DE-1DB136025AC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790CF9E-A6C6-4873-ADBE-7A2939319E58}"/>
              </a:ext>
            </a:extLst>
          </p:cNvPr>
          <p:cNvSpPr>
            <a:spLocks noGrp="1"/>
          </p:cNvSpPr>
          <p:nvPr>
            <p:ph type="sldNum" sz="quarter" idx="12"/>
          </p:nvPr>
        </p:nvSpPr>
        <p:spPr/>
        <p:txBody>
          <a:bodyPr/>
          <a:lstStyle/>
          <a:p>
            <a:fld id="{A4C0CD32-A6C8-4BA5-B3DF-D8325E32CAA4}" type="slidenum">
              <a:rPr lang="en-US" smtClean="0"/>
              <a:t>‹#›</a:t>
            </a:fld>
            <a:endParaRPr lang="en-US"/>
          </a:p>
        </p:txBody>
      </p:sp>
    </p:spTree>
    <p:extLst>
      <p:ext uri="{BB962C8B-B14F-4D97-AF65-F5344CB8AC3E}">
        <p14:creationId xmlns:p14="http://schemas.microsoft.com/office/powerpoint/2010/main" val="4608223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8CDF8-00AD-4441-A6D5-9D7A659EB6C0}"/>
              </a:ext>
            </a:extLst>
          </p:cNvPr>
          <p:cNvSpPr>
            <a:spLocks noGrp="1"/>
          </p:cNvSpPr>
          <p:nvPr>
            <p:ph type="title"/>
          </p:nvPr>
        </p:nvSpPr>
        <p:spPr>
          <a:xfrm>
            <a:off x="912628" y="1463038"/>
            <a:ext cx="3859397" cy="1471548"/>
          </a:xfrm>
        </p:spPr>
        <p:txBody>
          <a:bodyPr anchor="t"/>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8C330AF-CB7E-420A-AE8A-E02E90325885}"/>
              </a:ext>
            </a:extLst>
          </p:cNvPr>
          <p:cNvSpPr>
            <a:spLocks noGrp="1"/>
          </p:cNvSpPr>
          <p:nvPr>
            <p:ph idx="1"/>
          </p:nvPr>
        </p:nvSpPr>
        <p:spPr>
          <a:xfrm>
            <a:off x="5183188" y="987425"/>
            <a:ext cx="6172200" cy="4873625"/>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F43257AD-2422-4CDA-9C55-700F4B5BF251}"/>
              </a:ext>
            </a:extLst>
          </p:cNvPr>
          <p:cNvSpPr>
            <a:spLocks noGrp="1"/>
          </p:cNvSpPr>
          <p:nvPr>
            <p:ph type="body" sz="half" idx="2"/>
          </p:nvPr>
        </p:nvSpPr>
        <p:spPr>
          <a:xfrm>
            <a:off x="912628" y="2934586"/>
            <a:ext cx="3859397" cy="293440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51B7454-C1CC-46F2-A6FB-1FE786C48F49}"/>
              </a:ext>
            </a:extLst>
          </p:cNvPr>
          <p:cNvSpPr>
            <a:spLocks noGrp="1"/>
          </p:cNvSpPr>
          <p:nvPr>
            <p:ph type="dt" sz="half" idx="10"/>
          </p:nvPr>
        </p:nvSpPr>
        <p:spPr/>
        <p:txBody>
          <a:bodyPr/>
          <a:lstStyle/>
          <a:p>
            <a:fld id="{F07CD3FD-BE54-4400-942B-C6C15AA73DFD}" type="datetimeFigureOut">
              <a:rPr lang="en-US" smtClean="0"/>
              <a:t>4/30/2024</a:t>
            </a:fld>
            <a:endParaRPr lang="en-US"/>
          </a:p>
        </p:txBody>
      </p:sp>
      <p:sp>
        <p:nvSpPr>
          <p:cNvPr id="6" name="Footer Placeholder 5">
            <a:extLst>
              <a:ext uri="{FF2B5EF4-FFF2-40B4-BE49-F238E27FC236}">
                <a16:creationId xmlns:a16="http://schemas.microsoft.com/office/drawing/2014/main" id="{49077DBE-6CC7-421B-AB5E-341E20BD922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D6EAB8F-7526-4CDB-B782-FAD8B3E70B0A}"/>
              </a:ext>
            </a:extLst>
          </p:cNvPr>
          <p:cNvSpPr>
            <a:spLocks noGrp="1"/>
          </p:cNvSpPr>
          <p:nvPr>
            <p:ph type="sldNum" sz="quarter" idx="12"/>
          </p:nvPr>
        </p:nvSpPr>
        <p:spPr/>
        <p:txBody>
          <a:bodyPr/>
          <a:lstStyle/>
          <a:p>
            <a:fld id="{A4C0CD32-A6C8-4BA5-B3DF-D8325E32CAA4}" type="slidenum">
              <a:rPr lang="en-US" smtClean="0"/>
              <a:t>‹#›</a:t>
            </a:fld>
            <a:endParaRPr lang="en-US"/>
          </a:p>
        </p:txBody>
      </p:sp>
    </p:spTree>
    <p:extLst>
      <p:ext uri="{BB962C8B-B14F-4D97-AF65-F5344CB8AC3E}">
        <p14:creationId xmlns:p14="http://schemas.microsoft.com/office/powerpoint/2010/main" val="1041239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1647F-5A61-44C9-81DC-331C9AE5DDAE}"/>
              </a:ext>
            </a:extLst>
          </p:cNvPr>
          <p:cNvSpPr>
            <a:spLocks noGrp="1"/>
          </p:cNvSpPr>
          <p:nvPr>
            <p:ph type="title"/>
          </p:nvPr>
        </p:nvSpPr>
        <p:spPr>
          <a:xfrm>
            <a:off x="912628" y="1463038"/>
            <a:ext cx="3859397" cy="1471548"/>
          </a:xfrm>
        </p:spPr>
        <p:txBody>
          <a:bodyPr anchor="t"/>
          <a:lstStyle>
            <a:lvl1pP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31627A0F-F1B8-49BE-A0FF-7FE16E3BDCC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C86D1BD6-1519-4431-9FAF-7D4F4129972C}"/>
              </a:ext>
            </a:extLst>
          </p:cNvPr>
          <p:cNvSpPr>
            <a:spLocks noGrp="1"/>
          </p:cNvSpPr>
          <p:nvPr>
            <p:ph type="body" sz="half" idx="2"/>
          </p:nvPr>
        </p:nvSpPr>
        <p:spPr>
          <a:xfrm>
            <a:off x="912628" y="2934586"/>
            <a:ext cx="3859397" cy="293440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5A587A0-353B-42C2-BA96-B1ADEDF642BE}"/>
              </a:ext>
            </a:extLst>
          </p:cNvPr>
          <p:cNvSpPr>
            <a:spLocks noGrp="1"/>
          </p:cNvSpPr>
          <p:nvPr>
            <p:ph type="dt" sz="half" idx="10"/>
          </p:nvPr>
        </p:nvSpPr>
        <p:spPr/>
        <p:txBody>
          <a:bodyPr/>
          <a:lstStyle/>
          <a:p>
            <a:fld id="{F07CD3FD-BE54-4400-942B-C6C15AA73DFD}" type="datetimeFigureOut">
              <a:rPr lang="en-US" smtClean="0"/>
              <a:t>4/30/2024</a:t>
            </a:fld>
            <a:endParaRPr lang="en-US"/>
          </a:p>
        </p:txBody>
      </p:sp>
      <p:sp>
        <p:nvSpPr>
          <p:cNvPr id="6" name="Footer Placeholder 5">
            <a:extLst>
              <a:ext uri="{FF2B5EF4-FFF2-40B4-BE49-F238E27FC236}">
                <a16:creationId xmlns:a16="http://schemas.microsoft.com/office/drawing/2014/main" id="{44D5A88E-3957-4B76-B1BE-4164029217B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5F7C5FD-E56A-4C66-8F23-087F95A2FD0E}"/>
              </a:ext>
            </a:extLst>
          </p:cNvPr>
          <p:cNvSpPr>
            <a:spLocks noGrp="1"/>
          </p:cNvSpPr>
          <p:nvPr>
            <p:ph type="sldNum" sz="quarter" idx="12"/>
          </p:nvPr>
        </p:nvSpPr>
        <p:spPr/>
        <p:txBody>
          <a:bodyPr/>
          <a:lstStyle/>
          <a:p>
            <a:fld id="{A4C0CD32-A6C8-4BA5-B3DF-D8325E32CAA4}" type="slidenum">
              <a:rPr lang="en-US" smtClean="0"/>
              <a:t>‹#›</a:t>
            </a:fld>
            <a:endParaRPr lang="en-US"/>
          </a:p>
        </p:txBody>
      </p:sp>
    </p:spTree>
    <p:extLst>
      <p:ext uri="{BB962C8B-B14F-4D97-AF65-F5344CB8AC3E}">
        <p14:creationId xmlns:p14="http://schemas.microsoft.com/office/powerpoint/2010/main" val="29103333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AB4E786-7636-4278-8595-D365D28A796A}"/>
              </a:ext>
            </a:extLst>
          </p:cNvPr>
          <p:cNvSpPr>
            <a:spLocks noGrp="1"/>
          </p:cNvSpPr>
          <p:nvPr>
            <p:ph type="title"/>
          </p:nvPr>
        </p:nvSpPr>
        <p:spPr>
          <a:xfrm>
            <a:off x="914400" y="1371601"/>
            <a:ext cx="10363200" cy="1187570"/>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a:extLst>
              <a:ext uri="{FF2B5EF4-FFF2-40B4-BE49-F238E27FC236}">
                <a16:creationId xmlns:a16="http://schemas.microsoft.com/office/drawing/2014/main" id="{EA740849-7059-4C70-992B-5304D2EE9BAB}"/>
              </a:ext>
            </a:extLst>
          </p:cNvPr>
          <p:cNvSpPr>
            <a:spLocks noGrp="1"/>
          </p:cNvSpPr>
          <p:nvPr>
            <p:ph type="body" idx="1"/>
          </p:nvPr>
        </p:nvSpPr>
        <p:spPr>
          <a:xfrm>
            <a:off x="914399" y="2559171"/>
            <a:ext cx="10363200" cy="338265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09FEBF6-CEA6-4332-87B3-697807571C84}"/>
              </a:ext>
            </a:extLst>
          </p:cNvPr>
          <p:cNvSpPr>
            <a:spLocks noGrp="1"/>
          </p:cNvSpPr>
          <p:nvPr>
            <p:ph type="dt" sz="half" idx="2"/>
          </p:nvPr>
        </p:nvSpPr>
        <p:spPr>
          <a:xfrm>
            <a:off x="912628" y="6356350"/>
            <a:ext cx="2743200" cy="365125"/>
          </a:xfrm>
          <a:prstGeom prst="rect">
            <a:avLst/>
          </a:prstGeom>
        </p:spPr>
        <p:txBody>
          <a:bodyPr vert="horz" lIns="91440" tIns="45720" rIns="91440" bIns="45720" rtlCol="0" anchor="ctr"/>
          <a:lstStyle>
            <a:lvl1pPr algn="l">
              <a:defRPr sz="900" b="1" cap="all" spc="300" baseline="0">
                <a:solidFill>
                  <a:schemeClr val="tx1"/>
                </a:solidFill>
              </a:defRPr>
            </a:lvl1pPr>
          </a:lstStyle>
          <a:p>
            <a:fld id="{F07CD3FD-BE54-4400-942B-C6C15AA73DFD}" type="datetimeFigureOut">
              <a:rPr lang="en-US" smtClean="0"/>
              <a:t>4/30/2024</a:t>
            </a:fld>
            <a:endParaRPr lang="en-US"/>
          </a:p>
        </p:txBody>
      </p:sp>
      <p:sp>
        <p:nvSpPr>
          <p:cNvPr id="5" name="Footer Placeholder 4">
            <a:extLst>
              <a:ext uri="{FF2B5EF4-FFF2-40B4-BE49-F238E27FC236}">
                <a16:creationId xmlns:a16="http://schemas.microsoft.com/office/drawing/2014/main" id="{BC6BAF94-621C-43E1-BA0C-410A6899031B}"/>
              </a:ext>
            </a:extLst>
          </p:cNvPr>
          <p:cNvSpPr>
            <a:spLocks noGrp="1"/>
          </p:cNvSpPr>
          <p:nvPr>
            <p:ph type="ftr" sz="quarter" idx="3"/>
          </p:nvPr>
        </p:nvSpPr>
        <p:spPr>
          <a:xfrm>
            <a:off x="6767622" y="6356350"/>
            <a:ext cx="4040373" cy="365125"/>
          </a:xfrm>
          <a:prstGeom prst="rect">
            <a:avLst/>
          </a:prstGeom>
        </p:spPr>
        <p:txBody>
          <a:bodyPr vert="horz" lIns="91440" tIns="45720" rIns="91440" bIns="45720" rtlCol="0" anchor="ctr"/>
          <a:lstStyle>
            <a:lvl1pPr algn="r">
              <a:defRPr sz="900" b="1" cap="all" spc="300" baseline="0">
                <a:solidFill>
                  <a:schemeClr val="tx1"/>
                </a:solidFill>
              </a:defRPr>
            </a:lvl1pPr>
          </a:lstStyle>
          <a:p>
            <a:endParaRPr lang="en-US"/>
          </a:p>
        </p:txBody>
      </p:sp>
      <p:sp>
        <p:nvSpPr>
          <p:cNvPr id="6" name="Slide Number Placeholder 5">
            <a:extLst>
              <a:ext uri="{FF2B5EF4-FFF2-40B4-BE49-F238E27FC236}">
                <a16:creationId xmlns:a16="http://schemas.microsoft.com/office/drawing/2014/main" id="{137D19E5-9E16-48C9-AAE2-0C70679A8D7B}"/>
              </a:ext>
            </a:extLst>
          </p:cNvPr>
          <p:cNvSpPr>
            <a:spLocks noGrp="1"/>
          </p:cNvSpPr>
          <p:nvPr>
            <p:ph type="sldNum" sz="quarter" idx="4"/>
          </p:nvPr>
        </p:nvSpPr>
        <p:spPr>
          <a:xfrm>
            <a:off x="10807995" y="6356350"/>
            <a:ext cx="723014" cy="365125"/>
          </a:xfrm>
          <a:prstGeom prst="rect">
            <a:avLst/>
          </a:prstGeom>
        </p:spPr>
        <p:txBody>
          <a:bodyPr vert="horz" lIns="91440" tIns="45720" rIns="91440" bIns="45720" rtlCol="0" anchor="ctr"/>
          <a:lstStyle>
            <a:lvl1pPr algn="r">
              <a:defRPr sz="900" b="1" cap="all" spc="300" baseline="0">
                <a:solidFill>
                  <a:schemeClr val="tx1"/>
                </a:solidFill>
              </a:defRPr>
            </a:lvl1pPr>
          </a:lstStyle>
          <a:p>
            <a:fld id="{A4C0CD32-A6C8-4BA5-B3DF-D8325E32CAA4}" type="slidenum">
              <a:rPr lang="en-US" smtClean="0"/>
              <a:t>‹#›</a:t>
            </a:fld>
            <a:endParaRPr lang="en-US"/>
          </a:p>
        </p:txBody>
      </p:sp>
      <p:cxnSp>
        <p:nvCxnSpPr>
          <p:cNvPr id="7" name="Straight Connector 6">
            <a:extLst>
              <a:ext uri="{FF2B5EF4-FFF2-40B4-BE49-F238E27FC236}">
                <a16:creationId xmlns:a16="http://schemas.microsoft.com/office/drawing/2014/main" id="{F209B62C-3402-4623-9A7C-AA048B56F8C3}"/>
              </a:ext>
            </a:extLst>
          </p:cNvPr>
          <p:cNvCxnSpPr>
            <a:cxnSpLocks/>
          </p:cNvCxnSpPr>
          <p:nvPr/>
        </p:nvCxnSpPr>
        <p:spPr>
          <a:xfrm>
            <a:off x="990600"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4569906"/>
      </p:ext>
    </p:extLst>
  </p:cSld>
  <p:clrMap bg1="lt1" tx1="dk1" bg2="lt2" tx2="dk2" accent1="accent1" accent2="accent2" accent3="accent3" accent4="accent4" accent5="accent5" accent6="accent6" hlink="hlink" folHlink="folHlink"/>
  <p:sldLayoutIdLst>
    <p:sldLayoutId id="2147483701" r:id="rId1"/>
    <p:sldLayoutId id="2147483700" r:id="rId2"/>
    <p:sldLayoutId id="2147483699" r:id="rId3"/>
    <p:sldLayoutId id="2147483698" r:id="rId4"/>
    <p:sldLayoutId id="2147483697" r:id="rId5"/>
    <p:sldLayoutId id="2147483696" r:id="rId6"/>
    <p:sldLayoutId id="2147483695" r:id="rId7"/>
    <p:sldLayoutId id="2147483694" r:id="rId8"/>
    <p:sldLayoutId id="2147483693" r:id="rId9"/>
    <p:sldLayoutId id="2147483692" r:id="rId10"/>
    <p:sldLayoutId id="2147483691" r:id="rId11"/>
  </p:sldLayoutIdLst>
  <p:txStyles>
    <p:titleStyle>
      <a:lvl1pPr algn="l" defTabSz="914400" rtl="0" eaLnBrk="1" latinLnBrk="0" hangingPunct="1">
        <a:lnSpc>
          <a:spcPct val="100000"/>
        </a:lnSpc>
        <a:spcBef>
          <a:spcPct val="0"/>
        </a:spcBef>
        <a:buNone/>
        <a:defRPr sz="4000"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87000"/>
        <a:buFont typeface="Arial" panose="020B0604020202020204" pitchFamily="34" charset="0"/>
        <a:buChar char="•"/>
        <a:defRPr sz="2000" kern="1200">
          <a:solidFill>
            <a:schemeClr val="tx1"/>
          </a:solidFill>
          <a:latin typeface="+mn-lt"/>
          <a:ea typeface="+mn-ea"/>
          <a:cs typeface="+mn-cs"/>
        </a:defRPr>
      </a:lvl1pPr>
      <a:lvl2pPr marL="493776" indent="-228600" algn="l" defTabSz="914400" rtl="0" eaLnBrk="1" latinLnBrk="0" hangingPunct="1">
        <a:lnSpc>
          <a:spcPct val="120000"/>
        </a:lnSpc>
        <a:spcBef>
          <a:spcPts val="500"/>
        </a:spcBef>
        <a:buSzPct val="87000"/>
        <a:buFont typeface="Arial" panose="020B0604020202020204" pitchFamily="34" charset="0"/>
        <a:buChar char="•"/>
        <a:defRPr sz="1800" kern="1200">
          <a:solidFill>
            <a:schemeClr val="tx1"/>
          </a:solidFill>
          <a:latin typeface="+mn-lt"/>
          <a:ea typeface="+mn-ea"/>
          <a:cs typeface="+mn-cs"/>
        </a:defRPr>
      </a:lvl2pPr>
      <a:lvl3pPr marL="731520" indent="-228600" algn="l" defTabSz="914400" rtl="0" eaLnBrk="1" latinLnBrk="0" hangingPunct="1">
        <a:lnSpc>
          <a:spcPct val="120000"/>
        </a:lnSpc>
        <a:spcBef>
          <a:spcPts val="500"/>
        </a:spcBef>
        <a:buSzPct val="87000"/>
        <a:buFont typeface="Arial" panose="020B0604020202020204" pitchFamily="34" charset="0"/>
        <a:buChar char="•"/>
        <a:defRPr sz="1600" kern="1200">
          <a:solidFill>
            <a:schemeClr val="tx1"/>
          </a:solidFill>
          <a:latin typeface="+mn-lt"/>
          <a:ea typeface="+mn-ea"/>
          <a:cs typeface="+mn-cs"/>
        </a:defRPr>
      </a:lvl3pPr>
      <a:lvl4pPr marL="1051560" indent="-285750" algn="l" defTabSz="914400" rtl="0" eaLnBrk="1" latinLnBrk="0" hangingPunct="1">
        <a:lnSpc>
          <a:spcPct val="120000"/>
        </a:lnSpc>
        <a:spcBef>
          <a:spcPts val="500"/>
        </a:spcBef>
        <a:buSzPct val="87000"/>
        <a:buFont typeface="Arial" panose="020B0604020202020204" pitchFamily="34" charset="0"/>
        <a:buChar char="•"/>
        <a:defRPr sz="1400" kern="1200">
          <a:solidFill>
            <a:schemeClr val="tx1"/>
          </a:solidFill>
          <a:latin typeface="+mn-lt"/>
          <a:ea typeface="+mn-ea"/>
          <a:cs typeface="+mn-cs"/>
        </a:defRPr>
      </a:lvl4pPr>
      <a:lvl5pPr marL="1298448" indent="-228600" algn="l" defTabSz="914400" rtl="0" eaLnBrk="1" latinLnBrk="0" hangingPunct="1">
        <a:lnSpc>
          <a:spcPct val="120000"/>
        </a:lnSpc>
        <a:spcBef>
          <a:spcPts val="500"/>
        </a:spcBef>
        <a:buSzPct val="87000"/>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9F9BF86-FE94-4517-B97D-026C7515E5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Video 3" descr="Stock Market Bar Graph">
            <a:extLst>
              <a:ext uri="{FF2B5EF4-FFF2-40B4-BE49-F238E27FC236}">
                <a16:creationId xmlns:a16="http://schemas.microsoft.com/office/drawing/2014/main" id="{9816D79B-81A5-8BDC-7B09-D559B92BD8CF}"/>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1" b="283"/>
          <a:stretch/>
        </p:blipFill>
        <p:spPr>
          <a:xfrm>
            <a:off x="20" y="10"/>
            <a:ext cx="12191979" cy="6857990"/>
          </a:xfrm>
          <a:prstGeom prst="rect">
            <a:avLst/>
          </a:prstGeom>
        </p:spPr>
      </p:pic>
      <p:sp>
        <p:nvSpPr>
          <p:cNvPr id="11" name="Rectangle 10">
            <a:extLst>
              <a:ext uri="{FF2B5EF4-FFF2-40B4-BE49-F238E27FC236}">
                <a16:creationId xmlns:a16="http://schemas.microsoft.com/office/drawing/2014/main" id="{0AF66B7C-69F6-439C-A508-14C94AF6BA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961948" y="0"/>
            <a:ext cx="7230052" cy="6858000"/>
          </a:xfrm>
          <a:prstGeom prst="rect">
            <a:avLst/>
          </a:prstGeom>
          <a:gradFill flip="none" rotWithShape="1">
            <a:gsLst>
              <a:gs pos="0">
                <a:srgbClr val="000000">
                  <a:alpha val="0"/>
                </a:srgbClr>
              </a:gs>
              <a:gs pos="58000">
                <a:srgbClr val="000000">
                  <a:alpha val="55000"/>
                </a:srgbClr>
              </a:gs>
              <a:gs pos="93000">
                <a:srgbClr val="000000">
                  <a:alpha val="64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E9CBE67-F628-629A-1497-8174897C14EA}"/>
              </a:ext>
            </a:extLst>
          </p:cNvPr>
          <p:cNvSpPr>
            <a:spLocks noGrp="1"/>
          </p:cNvSpPr>
          <p:nvPr>
            <p:ph type="ctrTitle"/>
          </p:nvPr>
        </p:nvSpPr>
        <p:spPr>
          <a:xfrm>
            <a:off x="5355771" y="914400"/>
            <a:ext cx="5958906" cy="3427867"/>
          </a:xfrm>
        </p:spPr>
        <p:txBody>
          <a:bodyPr anchor="t">
            <a:normAutofit/>
          </a:bodyPr>
          <a:lstStyle/>
          <a:p>
            <a:pPr algn="r"/>
            <a:r>
              <a:rPr lang="en-US" dirty="0">
                <a:solidFill>
                  <a:srgbClr val="B2B2B2"/>
                </a:solidFill>
                <a:effectLst>
                  <a:outerShdw blurRad="38100" dist="38100" dir="2700000" algn="tl">
                    <a:srgbClr val="000000">
                      <a:alpha val="43137"/>
                    </a:srgbClr>
                  </a:outerShdw>
                </a:effectLst>
              </a:rPr>
              <a:t>Predicting Stock Returns With Ratio Analysis and Predictive Regression </a:t>
            </a:r>
          </a:p>
        </p:txBody>
      </p:sp>
      <p:sp>
        <p:nvSpPr>
          <p:cNvPr id="3" name="Subtitle 2">
            <a:extLst>
              <a:ext uri="{FF2B5EF4-FFF2-40B4-BE49-F238E27FC236}">
                <a16:creationId xmlns:a16="http://schemas.microsoft.com/office/drawing/2014/main" id="{A85C8B2A-2FB1-44F6-2139-C65D713B7593}"/>
              </a:ext>
            </a:extLst>
          </p:cNvPr>
          <p:cNvSpPr>
            <a:spLocks noGrp="1"/>
          </p:cNvSpPr>
          <p:nvPr>
            <p:ph type="subTitle" idx="1"/>
          </p:nvPr>
        </p:nvSpPr>
        <p:spPr>
          <a:xfrm>
            <a:off x="6421727" y="5253051"/>
            <a:ext cx="4892949" cy="812923"/>
          </a:xfrm>
        </p:spPr>
        <p:txBody>
          <a:bodyPr anchor="t">
            <a:normAutofit/>
          </a:bodyPr>
          <a:lstStyle/>
          <a:p>
            <a:pPr algn="r"/>
            <a:r>
              <a:rPr lang="en-US" dirty="0">
                <a:solidFill>
                  <a:srgbClr val="FFFFFF"/>
                </a:solidFill>
              </a:rPr>
              <a:t>Eric Schneider</a:t>
            </a:r>
          </a:p>
        </p:txBody>
      </p:sp>
      <p:cxnSp>
        <p:nvCxnSpPr>
          <p:cNvPr id="13" name="Straight Connector 12">
            <a:extLst>
              <a:ext uri="{FF2B5EF4-FFF2-40B4-BE49-F238E27FC236}">
                <a16:creationId xmlns:a16="http://schemas.microsoft.com/office/drawing/2014/main" id="{97CC2FE6-3AD0-4131-B4BC-1F4D65E25E1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222043" y="4861206"/>
            <a:ext cx="978862" cy="0"/>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3267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0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A637580D-1176-4083-A9A1-BD8ED08996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092C047-7247-B61E-2E2E-155A90E48683}"/>
              </a:ext>
            </a:extLst>
          </p:cNvPr>
          <p:cNvSpPr>
            <a:spLocks noGrp="1"/>
          </p:cNvSpPr>
          <p:nvPr>
            <p:ph type="title"/>
          </p:nvPr>
        </p:nvSpPr>
        <p:spPr>
          <a:xfrm>
            <a:off x="914400" y="1371600"/>
            <a:ext cx="10360152" cy="1139911"/>
          </a:xfrm>
        </p:spPr>
        <p:txBody>
          <a:bodyPr>
            <a:normAutofit/>
          </a:bodyPr>
          <a:lstStyle/>
          <a:p>
            <a:r>
              <a:rPr lang="en-US"/>
              <a:t>Most Unique – Tweedie Regression</a:t>
            </a:r>
          </a:p>
        </p:txBody>
      </p:sp>
      <p:cxnSp>
        <p:nvCxnSpPr>
          <p:cNvPr id="19" name="Straight Connector 18">
            <a:extLst>
              <a:ext uri="{FF2B5EF4-FFF2-40B4-BE49-F238E27FC236}">
                <a16:creationId xmlns:a16="http://schemas.microsoft.com/office/drawing/2014/main" id="{B9C96FDC-E4C2-7D8A-44BA-572E7CD9E89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91585" y="1027306"/>
            <a:ext cx="10208830" cy="0"/>
          </a:xfrm>
          <a:prstGeom prst="line">
            <a:avLst/>
          </a:prstGeom>
          <a:ln w="76200"/>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F6255CFC-DC65-4A28-C56F-853922D7B920}"/>
              </a:ext>
            </a:extLst>
          </p:cNvPr>
          <p:cNvGraphicFramePr>
            <a:graphicFrameLocks noGrp="1"/>
          </p:cNvGraphicFramePr>
          <p:nvPr>
            <p:ph idx="1"/>
            <p:extLst>
              <p:ext uri="{D42A27DB-BD31-4B8C-83A1-F6EECF244321}">
                <p14:modId xmlns:p14="http://schemas.microsoft.com/office/powerpoint/2010/main" val="2121917013"/>
              </p:ext>
            </p:extLst>
          </p:nvPr>
        </p:nvGraphicFramePr>
        <p:xfrm>
          <a:off x="914400" y="2607561"/>
          <a:ext cx="10363200" cy="369035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00831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graphicEl>
                                              <a:dgm id="{9348AB13-A38F-4E3D-B788-B4FE61336438}"/>
                                            </p:graphicEl>
                                          </p:spTgt>
                                        </p:tgtEl>
                                        <p:attrNameLst>
                                          <p:attrName>style.visibility</p:attrName>
                                        </p:attrNameLst>
                                      </p:cBhvr>
                                      <p:to>
                                        <p:strVal val="visible"/>
                                      </p:to>
                                    </p:set>
                                    <p:animEffect transition="in" filter="fade">
                                      <p:cBhvr>
                                        <p:cTn id="7" dur="1000"/>
                                        <p:tgtEl>
                                          <p:spTgt spid="5">
                                            <p:graphicEl>
                                              <a:dgm id="{9348AB13-A38F-4E3D-B788-B4FE61336438}"/>
                                            </p:graphicEl>
                                          </p:spTgt>
                                        </p:tgtEl>
                                      </p:cBhvr>
                                    </p:animEffect>
                                    <p:anim calcmode="lin" valueType="num">
                                      <p:cBhvr>
                                        <p:cTn id="8" dur="1000" fill="hold"/>
                                        <p:tgtEl>
                                          <p:spTgt spid="5">
                                            <p:graphicEl>
                                              <a:dgm id="{9348AB13-A38F-4E3D-B788-B4FE61336438}"/>
                                            </p:graphicEl>
                                          </p:spTgt>
                                        </p:tgtEl>
                                        <p:attrNameLst>
                                          <p:attrName>ppt_x</p:attrName>
                                        </p:attrNameLst>
                                      </p:cBhvr>
                                      <p:tavLst>
                                        <p:tav tm="0">
                                          <p:val>
                                            <p:strVal val="#ppt_x"/>
                                          </p:val>
                                        </p:tav>
                                        <p:tav tm="100000">
                                          <p:val>
                                            <p:strVal val="#ppt_x"/>
                                          </p:val>
                                        </p:tav>
                                      </p:tavLst>
                                    </p:anim>
                                    <p:anim calcmode="lin" valueType="num">
                                      <p:cBhvr>
                                        <p:cTn id="9" dur="1000" fill="hold"/>
                                        <p:tgtEl>
                                          <p:spTgt spid="5">
                                            <p:graphicEl>
                                              <a:dgm id="{9348AB13-A38F-4E3D-B788-B4FE61336438}"/>
                                            </p:graphic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5">
                                            <p:graphicEl>
                                              <a:dgm id="{A21AB2B6-6E8E-4637-9B26-A33A9A535B70}"/>
                                            </p:graphicEl>
                                          </p:spTgt>
                                        </p:tgtEl>
                                        <p:attrNameLst>
                                          <p:attrName>style.visibility</p:attrName>
                                        </p:attrNameLst>
                                      </p:cBhvr>
                                      <p:to>
                                        <p:strVal val="visible"/>
                                      </p:to>
                                    </p:set>
                                    <p:animEffect transition="in" filter="fade">
                                      <p:cBhvr>
                                        <p:cTn id="14" dur="1000"/>
                                        <p:tgtEl>
                                          <p:spTgt spid="5">
                                            <p:graphicEl>
                                              <a:dgm id="{A21AB2B6-6E8E-4637-9B26-A33A9A535B70}"/>
                                            </p:graphicEl>
                                          </p:spTgt>
                                        </p:tgtEl>
                                      </p:cBhvr>
                                    </p:animEffect>
                                    <p:anim calcmode="lin" valueType="num">
                                      <p:cBhvr>
                                        <p:cTn id="15" dur="1000" fill="hold"/>
                                        <p:tgtEl>
                                          <p:spTgt spid="5">
                                            <p:graphicEl>
                                              <a:dgm id="{A21AB2B6-6E8E-4637-9B26-A33A9A535B70}"/>
                                            </p:graphicEl>
                                          </p:spTgt>
                                        </p:tgtEl>
                                        <p:attrNameLst>
                                          <p:attrName>ppt_x</p:attrName>
                                        </p:attrNameLst>
                                      </p:cBhvr>
                                      <p:tavLst>
                                        <p:tav tm="0">
                                          <p:val>
                                            <p:strVal val="#ppt_x"/>
                                          </p:val>
                                        </p:tav>
                                        <p:tav tm="100000">
                                          <p:val>
                                            <p:strVal val="#ppt_x"/>
                                          </p:val>
                                        </p:tav>
                                      </p:tavLst>
                                    </p:anim>
                                    <p:anim calcmode="lin" valueType="num">
                                      <p:cBhvr>
                                        <p:cTn id="16" dur="1000" fill="hold"/>
                                        <p:tgtEl>
                                          <p:spTgt spid="5">
                                            <p:graphicEl>
                                              <a:dgm id="{A21AB2B6-6E8E-4637-9B26-A33A9A535B70}"/>
                                            </p:graphic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5">
                                            <p:graphicEl>
                                              <a:dgm id="{ACF52892-2CA5-469F-8CED-6CDA1F6AD8C3}"/>
                                            </p:graphicEl>
                                          </p:spTgt>
                                        </p:tgtEl>
                                        <p:attrNameLst>
                                          <p:attrName>style.visibility</p:attrName>
                                        </p:attrNameLst>
                                      </p:cBhvr>
                                      <p:to>
                                        <p:strVal val="visible"/>
                                      </p:to>
                                    </p:set>
                                    <p:animEffect transition="in" filter="fade">
                                      <p:cBhvr>
                                        <p:cTn id="21" dur="1000"/>
                                        <p:tgtEl>
                                          <p:spTgt spid="5">
                                            <p:graphicEl>
                                              <a:dgm id="{ACF52892-2CA5-469F-8CED-6CDA1F6AD8C3}"/>
                                            </p:graphicEl>
                                          </p:spTgt>
                                        </p:tgtEl>
                                      </p:cBhvr>
                                    </p:animEffect>
                                    <p:anim calcmode="lin" valueType="num">
                                      <p:cBhvr>
                                        <p:cTn id="22" dur="1000" fill="hold"/>
                                        <p:tgtEl>
                                          <p:spTgt spid="5">
                                            <p:graphicEl>
                                              <a:dgm id="{ACF52892-2CA5-469F-8CED-6CDA1F6AD8C3}"/>
                                            </p:graphicEl>
                                          </p:spTgt>
                                        </p:tgtEl>
                                        <p:attrNameLst>
                                          <p:attrName>ppt_x</p:attrName>
                                        </p:attrNameLst>
                                      </p:cBhvr>
                                      <p:tavLst>
                                        <p:tav tm="0">
                                          <p:val>
                                            <p:strVal val="#ppt_x"/>
                                          </p:val>
                                        </p:tav>
                                        <p:tav tm="100000">
                                          <p:val>
                                            <p:strVal val="#ppt_x"/>
                                          </p:val>
                                        </p:tav>
                                      </p:tavLst>
                                    </p:anim>
                                    <p:anim calcmode="lin" valueType="num">
                                      <p:cBhvr>
                                        <p:cTn id="23" dur="1000" fill="hold"/>
                                        <p:tgtEl>
                                          <p:spTgt spid="5">
                                            <p:graphicEl>
                                              <a:dgm id="{ACF52892-2CA5-469F-8CED-6CDA1F6AD8C3}"/>
                                            </p:graphic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DBDA151C-5770-45E4-AAFF-59E7F40386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136BB52-9C6D-DB28-BBF4-2286CE33C6D0}"/>
              </a:ext>
            </a:extLst>
          </p:cNvPr>
          <p:cNvSpPr>
            <a:spLocks noGrp="1"/>
          </p:cNvSpPr>
          <p:nvPr>
            <p:ph type="title"/>
          </p:nvPr>
        </p:nvSpPr>
        <p:spPr>
          <a:xfrm>
            <a:off x="640079" y="570750"/>
            <a:ext cx="10890929" cy="1387934"/>
          </a:xfrm>
        </p:spPr>
        <p:txBody>
          <a:bodyPr anchor="b">
            <a:normAutofit/>
          </a:bodyPr>
          <a:lstStyle/>
          <a:p>
            <a:r>
              <a:rPr lang="en-US"/>
              <a:t>Most Complex – Voting Regression</a:t>
            </a:r>
          </a:p>
        </p:txBody>
      </p:sp>
      <p:cxnSp>
        <p:nvCxnSpPr>
          <p:cNvPr id="19" name="Straight Connector 18">
            <a:extLst>
              <a:ext uri="{FF2B5EF4-FFF2-40B4-BE49-F238E27FC236}">
                <a16:creationId xmlns:a16="http://schemas.microsoft.com/office/drawing/2014/main" id="{E62D3963-2153-4637-96E6-E31BD2CE5D0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2307479"/>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337A2481-02AC-3794-E97D-269AC46C0DF0}"/>
              </a:ext>
            </a:extLst>
          </p:cNvPr>
          <p:cNvGraphicFramePr>
            <a:graphicFrameLocks noGrp="1"/>
          </p:cNvGraphicFramePr>
          <p:nvPr>
            <p:ph idx="1"/>
            <p:extLst>
              <p:ext uri="{D42A27DB-BD31-4B8C-83A1-F6EECF244321}">
                <p14:modId xmlns:p14="http://schemas.microsoft.com/office/powerpoint/2010/main" val="2877588413"/>
              </p:ext>
            </p:extLst>
          </p:nvPr>
        </p:nvGraphicFramePr>
        <p:xfrm>
          <a:off x="640079" y="2494882"/>
          <a:ext cx="10890929" cy="390591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57488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graphicEl>
                                              <a:dgm id="{DD2101EF-EE53-4D70-ACF2-37CCE934739A}"/>
                                            </p:graphicEl>
                                          </p:spTgt>
                                        </p:tgtEl>
                                        <p:attrNameLst>
                                          <p:attrName>style.visibility</p:attrName>
                                        </p:attrNameLst>
                                      </p:cBhvr>
                                      <p:to>
                                        <p:strVal val="visible"/>
                                      </p:to>
                                    </p:set>
                                    <p:animEffect transition="in" filter="fade">
                                      <p:cBhvr>
                                        <p:cTn id="7" dur="1000"/>
                                        <p:tgtEl>
                                          <p:spTgt spid="5">
                                            <p:graphicEl>
                                              <a:dgm id="{DD2101EF-EE53-4D70-ACF2-37CCE934739A}"/>
                                            </p:graphicEl>
                                          </p:spTgt>
                                        </p:tgtEl>
                                      </p:cBhvr>
                                    </p:animEffect>
                                    <p:anim calcmode="lin" valueType="num">
                                      <p:cBhvr>
                                        <p:cTn id="8" dur="1000" fill="hold"/>
                                        <p:tgtEl>
                                          <p:spTgt spid="5">
                                            <p:graphicEl>
                                              <a:dgm id="{DD2101EF-EE53-4D70-ACF2-37CCE934739A}"/>
                                            </p:graphicEl>
                                          </p:spTgt>
                                        </p:tgtEl>
                                        <p:attrNameLst>
                                          <p:attrName>ppt_x</p:attrName>
                                        </p:attrNameLst>
                                      </p:cBhvr>
                                      <p:tavLst>
                                        <p:tav tm="0">
                                          <p:val>
                                            <p:strVal val="#ppt_x"/>
                                          </p:val>
                                        </p:tav>
                                        <p:tav tm="100000">
                                          <p:val>
                                            <p:strVal val="#ppt_x"/>
                                          </p:val>
                                        </p:tav>
                                      </p:tavLst>
                                    </p:anim>
                                    <p:anim calcmode="lin" valueType="num">
                                      <p:cBhvr>
                                        <p:cTn id="9" dur="1000" fill="hold"/>
                                        <p:tgtEl>
                                          <p:spTgt spid="5">
                                            <p:graphicEl>
                                              <a:dgm id="{DD2101EF-EE53-4D70-ACF2-37CCE934739A}"/>
                                            </p:graphic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5">
                                            <p:graphicEl>
                                              <a:dgm id="{A25E0E65-C13B-454C-90E5-B8D647CFF676}"/>
                                            </p:graphicEl>
                                          </p:spTgt>
                                        </p:tgtEl>
                                        <p:attrNameLst>
                                          <p:attrName>style.visibility</p:attrName>
                                        </p:attrNameLst>
                                      </p:cBhvr>
                                      <p:to>
                                        <p:strVal val="visible"/>
                                      </p:to>
                                    </p:set>
                                    <p:animEffect transition="in" filter="fade">
                                      <p:cBhvr>
                                        <p:cTn id="14" dur="1000"/>
                                        <p:tgtEl>
                                          <p:spTgt spid="5">
                                            <p:graphicEl>
                                              <a:dgm id="{A25E0E65-C13B-454C-90E5-B8D647CFF676}"/>
                                            </p:graphicEl>
                                          </p:spTgt>
                                        </p:tgtEl>
                                      </p:cBhvr>
                                    </p:animEffect>
                                    <p:anim calcmode="lin" valueType="num">
                                      <p:cBhvr>
                                        <p:cTn id="15" dur="1000" fill="hold"/>
                                        <p:tgtEl>
                                          <p:spTgt spid="5">
                                            <p:graphicEl>
                                              <a:dgm id="{A25E0E65-C13B-454C-90E5-B8D647CFF676}"/>
                                            </p:graphicEl>
                                          </p:spTgt>
                                        </p:tgtEl>
                                        <p:attrNameLst>
                                          <p:attrName>ppt_x</p:attrName>
                                        </p:attrNameLst>
                                      </p:cBhvr>
                                      <p:tavLst>
                                        <p:tav tm="0">
                                          <p:val>
                                            <p:strVal val="#ppt_x"/>
                                          </p:val>
                                        </p:tav>
                                        <p:tav tm="100000">
                                          <p:val>
                                            <p:strVal val="#ppt_x"/>
                                          </p:val>
                                        </p:tav>
                                      </p:tavLst>
                                    </p:anim>
                                    <p:anim calcmode="lin" valueType="num">
                                      <p:cBhvr>
                                        <p:cTn id="16" dur="1000" fill="hold"/>
                                        <p:tgtEl>
                                          <p:spTgt spid="5">
                                            <p:graphicEl>
                                              <a:dgm id="{A25E0E65-C13B-454C-90E5-B8D647CFF676}"/>
                                            </p:graphic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5">
                                            <p:graphicEl>
                                              <a:dgm id="{912E6C99-7D9E-47F1-88BB-CD39ED306956}"/>
                                            </p:graphicEl>
                                          </p:spTgt>
                                        </p:tgtEl>
                                        <p:attrNameLst>
                                          <p:attrName>style.visibility</p:attrName>
                                        </p:attrNameLst>
                                      </p:cBhvr>
                                      <p:to>
                                        <p:strVal val="visible"/>
                                      </p:to>
                                    </p:set>
                                    <p:animEffect transition="in" filter="fade">
                                      <p:cBhvr>
                                        <p:cTn id="21" dur="1000"/>
                                        <p:tgtEl>
                                          <p:spTgt spid="5">
                                            <p:graphicEl>
                                              <a:dgm id="{912E6C99-7D9E-47F1-88BB-CD39ED306956}"/>
                                            </p:graphicEl>
                                          </p:spTgt>
                                        </p:tgtEl>
                                      </p:cBhvr>
                                    </p:animEffect>
                                    <p:anim calcmode="lin" valueType="num">
                                      <p:cBhvr>
                                        <p:cTn id="22" dur="1000" fill="hold"/>
                                        <p:tgtEl>
                                          <p:spTgt spid="5">
                                            <p:graphicEl>
                                              <a:dgm id="{912E6C99-7D9E-47F1-88BB-CD39ED306956}"/>
                                            </p:graphicEl>
                                          </p:spTgt>
                                        </p:tgtEl>
                                        <p:attrNameLst>
                                          <p:attrName>ppt_x</p:attrName>
                                        </p:attrNameLst>
                                      </p:cBhvr>
                                      <p:tavLst>
                                        <p:tav tm="0">
                                          <p:val>
                                            <p:strVal val="#ppt_x"/>
                                          </p:val>
                                        </p:tav>
                                        <p:tav tm="100000">
                                          <p:val>
                                            <p:strVal val="#ppt_x"/>
                                          </p:val>
                                        </p:tav>
                                      </p:tavLst>
                                    </p:anim>
                                    <p:anim calcmode="lin" valueType="num">
                                      <p:cBhvr>
                                        <p:cTn id="23" dur="1000" fill="hold"/>
                                        <p:tgtEl>
                                          <p:spTgt spid="5">
                                            <p:graphicEl>
                                              <a:dgm id="{912E6C99-7D9E-47F1-88BB-CD39ED306956}"/>
                                            </p:graphic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734DE6-EA49-352E-9857-39E92EDD6AD3}"/>
              </a:ext>
            </a:extLst>
          </p:cNvPr>
          <p:cNvSpPr>
            <a:spLocks noGrp="1"/>
          </p:cNvSpPr>
          <p:nvPr>
            <p:ph type="title"/>
          </p:nvPr>
        </p:nvSpPr>
        <p:spPr/>
        <p:txBody>
          <a:bodyPr/>
          <a:lstStyle/>
          <a:p>
            <a:r>
              <a:rPr lang="en-US" dirty="0"/>
              <a:t>Best Model – XGBoost</a:t>
            </a:r>
          </a:p>
        </p:txBody>
      </p:sp>
      <p:graphicFrame>
        <p:nvGraphicFramePr>
          <p:cNvPr id="5" name="Content Placeholder 2">
            <a:extLst>
              <a:ext uri="{FF2B5EF4-FFF2-40B4-BE49-F238E27FC236}">
                <a16:creationId xmlns:a16="http://schemas.microsoft.com/office/drawing/2014/main" id="{6D2A78AE-E269-2521-8E5A-C53A35B75354}"/>
              </a:ext>
            </a:extLst>
          </p:cNvPr>
          <p:cNvGraphicFramePr>
            <a:graphicFrameLocks noGrp="1"/>
          </p:cNvGraphicFramePr>
          <p:nvPr>
            <p:ph idx="1"/>
            <p:extLst>
              <p:ext uri="{D42A27DB-BD31-4B8C-83A1-F6EECF244321}">
                <p14:modId xmlns:p14="http://schemas.microsoft.com/office/powerpoint/2010/main" val="4162437748"/>
              </p:ext>
            </p:extLst>
          </p:nvPr>
        </p:nvGraphicFramePr>
        <p:xfrm>
          <a:off x="914399" y="2559171"/>
          <a:ext cx="10363200" cy="338265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16124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graphicEl>
                                              <a:dgm id="{44563988-4868-4191-84F4-0BB3269A0B19}"/>
                                            </p:graphicEl>
                                          </p:spTgt>
                                        </p:tgtEl>
                                        <p:attrNameLst>
                                          <p:attrName>style.visibility</p:attrName>
                                        </p:attrNameLst>
                                      </p:cBhvr>
                                      <p:to>
                                        <p:strVal val="visible"/>
                                      </p:to>
                                    </p:set>
                                    <p:animEffect transition="in" filter="fade">
                                      <p:cBhvr>
                                        <p:cTn id="7" dur="1000"/>
                                        <p:tgtEl>
                                          <p:spTgt spid="5">
                                            <p:graphicEl>
                                              <a:dgm id="{44563988-4868-4191-84F4-0BB3269A0B19}"/>
                                            </p:graphicEl>
                                          </p:spTgt>
                                        </p:tgtEl>
                                      </p:cBhvr>
                                    </p:animEffect>
                                    <p:anim calcmode="lin" valueType="num">
                                      <p:cBhvr>
                                        <p:cTn id="8" dur="1000" fill="hold"/>
                                        <p:tgtEl>
                                          <p:spTgt spid="5">
                                            <p:graphicEl>
                                              <a:dgm id="{44563988-4868-4191-84F4-0BB3269A0B19}"/>
                                            </p:graphicEl>
                                          </p:spTgt>
                                        </p:tgtEl>
                                        <p:attrNameLst>
                                          <p:attrName>ppt_x</p:attrName>
                                        </p:attrNameLst>
                                      </p:cBhvr>
                                      <p:tavLst>
                                        <p:tav tm="0">
                                          <p:val>
                                            <p:strVal val="#ppt_x"/>
                                          </p:val>
                                        </p:tav>
                                        <p:tav tm="100000">
                                          <p:val>
                                            <p:strVal val="#ppt_x"/>
                                          </p:val>
                                        </p:tav>
                                      </p:tavLst>
                                    </p:anim>
                                    <p:anim calcmode="lin" valueType="num">
                                      <p:cBhvr>
                                        <p:cTn id="9" dur="1000" fill="hold"/>
                                        <p:tgtEl>
                                          <p:spTgt spid="5">
                                            <p:graphicEl>
                                              <a:dgm id="{44563988-4868-4191-84F4-0BB3269A0B19}"/>
                                            </p:graphic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5">
                                            <p:graphicEl>
                                              <a:dgm id="{0530305B-ACE7-47F9-90F5-7A152EFF1CF0}"/>
                                            </p:graphicEl>
                                          </p:spTgt>
                                        </p:tgtEl>
                                        <p:attrNameLst>
                                          <p:attrName>style.visibility</p:attrName>
                                        </p:attrNameLst>
                                      </p:cBhvr>
                                      <p:to>
                                        <p:strVal val="visible"/>
                                      </p:to>
                                    </p:set>
                                    <p:animEffect transition="in" filter="fade">
                                      <p:cBhvr>
                                        <p:cTn id="14" dur="1000"/>
                                        <p:tgtEl>
                                          <p:spTgt spid="5">
                                            <p:graphicEl>
                                              <a:dgm id="{0530305B-ACE7-47F9-90F5-7A152EFF1CF0}"/>
                                            </p:graphicEl>
                                          </p:spTgt>
                                        </p:tgtEl>
                                      </p:cBhvr>
                                    </p:animEffect>
                                    <p:anim calcmode="lin" valueType="num">
                                      <p:cBhvr>
                                        <p:cTn id="15" dur="1000" fill="hold"/>
                                        <p:tgtEl>
                                          <p:spTgt spid="5">
                                            <p:graphicEl>
                                              <a:dgm id="{0530305B-ACE7-47F9-90F5-7A152EFF1CF0}"/>
                                            </p:graphicEl>
                                          </p:spTgt>
                                        </p:tgtEl>
                                        <p:attrNameLst>
                                          <p:attrName>ppt_x</p:attrName>
                                        </p:attrNameLst>
                                      </p:cBhvr>
                                      <p:tavLst>
                                        <p:tav tm="0">
                                          <p:val>
                                            <p:strVal val="#ppt_x"/>
                                          </p:val>
                                        </p:tav>
                                        <p:tav tm="100000">
                                          <p:val>
                                            <p:strVal val="#ppt_x"/>
                                          </p:val>
                                        </p:tav>
                                      </p:tavLst>
                                    </p:anim>
                                    <p:anim calcmode="lin" valueType="num">
                                      <p:cBhvr>
                                        <p:cTn id="16" dur="1000" fill="hold"/>
                                        <p:tgtEl>
                                          <p:spTgt spid="5">
                                            <p:graphicEl>
                                              <a:dgm id="{0530305B-ACE7-47F9-90F5-7A152EFF1CF0}"/>
                                            </p:graphic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5">
                                            <p:graphicEl>
                                              <a:dgm id="{035E8982-A4D3-472C-9A5C-455718E4B5F0}"/>
                                            </p:graphicEl>
                                          </p:spTgt>
                                        </p:tgtEl>
                                        <p:attrNameLst>
                                          <p:attrName>style.visibility</p:attrName>
                                        </p:attrNameLst>
                                      </p:cBhvr>
                                      <p:to>
                                        <p:strVal val="visible"/>
                                      </p:to>
                                    </p:set>
                                    <p:animEffect transition="in" filter="fade">
                                      <p:cBhvr>
                                        <p:cTn id="21" dur="1000"/>
                                        <p:tgtEl>
                                          <p:spTgt spid="5">
                                            <p:graphicEl>
                                              <a:dgm id="{035E8982-A4D3-472C-9A5C-455718E4B5F0}"/>
                                            </p:graphicEl>
                                          </p:spTgt>
                                        </p:tgtEl>
                                      </p:cBhvr>
                                    </p:animEffect>
                                    <p:anim calcmode="lin" valueType="num">
                                      <p:cBhvr>
                                        <p:cTn id="22" dur="1000" fill="hold"/>
                                        <p:tgtEl>
                                          <p:spTgt spid="5">
                                            <p:graphicEl>
                                              <a:dgm id="{035E8982-A4D3-472C-9A5C-455718E4B5F0}"/>
                                            </p:graphicEl>
                                          </p:spTgt>
                                        </p:tgtEl>
                                        <p:attrNameLst>
                                          <p:attrName>ppt_x</p:attrName>
                                        </p:attrNameLst>
                                      </p:cBhvr>
                                      <p:tavLst>
                                        <p:tav tm="0">
                                          <p:val>
                                            <p:strVal val="#ppt_x"/>
                                          </p:val>
                                        </p:tav>
                                        <p:tav tm="100000">
                                          <p:val>
                                            <p:strVal val="#ppt_x"/>
                                          </p:val>
                                        </p:tav>
                                      </p:tavLst>
                                    </p:anim>
                                    <p:anim calcmode="lin" valueType="num">
                                      <p:cBhvr>
                                        <p:cTn id="23" dur="1000" fill="hold"/>
                                        <p:tgtEl>
                                          <p:spTgt spid="5">
                                            <p:graphicEl>
                                              <a:dgm id="{035E8982-A4D3-472C-9A5C-455718E4B5F0}"/>
                                            </p:graphic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5">
                                            <p:graphicEl>
                                              <a:dgm id="{CA230C73-CCD9-4762-92A9-2356E1AEA01F}"/>
                                            </p:graphicEl>
                                          </p:spTgt>
                                        </p:tgtEl>
                                        <p:attrNameLst>
                                          <p:attrName>style.visibility</p:attrName>
                                        </p:attrNameLst>
                                      </p:cBhvr>
                                      <p:to>
                                        <p:strVal val="visible"/>
                                      </p:to>
                                    </p:set>
                                    <p:animEffect transition="in" filter="fade">
                                      <p:cBhvr>
                                        <p:cTn id="28" dur="1000"/>
                                        <p:tgtEl>
                                          <p:spTgt spid="5">
                                            <p:graphicEl>
                                              <a:dgm id="{CA230C73-CCD9-4762-92A9-2356E1AEA01F}"/>
                                            </p:graphicEl>
                                          </p:spTgt>
                                        </p:tgtEl>
                                      </p:cBhvr>
                                    </p:animEffect>
                                    <p:anim calcmode="lin" valueType="num">
                                      <p:cBhvr>
                                        <p:cTn id="29" dur="1000" fill="hold"/>
                                        <p:tgtEl>
                                          <p:spTgt spid="5">
                                            <p:graphicEl>
                                              <a:dgm id="{CA230C73-CCD9-4762-92A9-2356E1AEA01F}"/>
                                            </p:graphicEl>
                                          </p:spTgt>
                                        </p:tgtEl>
                                        <p:attrNameLst>
                                          <p:attrName>ppt_x</p:attrName>
                                        </p:attrNameLst>
                                      </p:cBhvr>
                                      <p:tavLst>
                                        <p:tav tm="0">
                                          <p:val>
                                            <p:strVal val="#ppt_x"/>
                                          </p:val>
                                        </p:tav>
                                        <p:tav tm="100000">
                                          <p:val>
                                            <p:strVal val="#ppt_x"/>
                                          </p:val>
                                        </p:tav>
                                      </p:tavLst>
                                    </p:anim>
                                    <p:anim calcmode="lin" valueType="num">
                                      <p:cBhvr>
                                        <p:cTn id="30" dur="1000" fill="hold"/>
                                        <p:tgtEl>
                                          <p:spTgt spid="5">
                                            <p:graphicEl>
                                              <a:dgm id="{CA230C73-CCD9-4762-92A9-2356E1AEA01F}"/>
                                            </p:graphic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BDA151C-5770-45E4-AAFF-59E7F40386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F69A441-F88A-C2CC-1F73-EEDADCCC8785}"/>
              </a:ext>
            </a:extLst>
          </p:cNvPr>
          <p:cNvSpPr>
            <a:spLocks noGrp="1"/>
          </p:cNvSpPr>
          <p:nvPr>
            <p:ph type="title"/>
          </p:nvPr>
        </p:nvSpPr>
        <p:spPr>
          <a:xfrm>
            <a:off x="640079" y="570750"/>
            <a:ext cx="10890929" cy="1387934"/>
          </a:xfrm>
        </p:spPr>
        <p:txBody>
          <a:bodyPr anchor="b">
            <a:normAutofit/>
          </a:bodyPr>
          <a:lstStyle/>
          <a:p>
            <a:r>
              <a:rPr lang="en-US" dirty="0"/>
              <a:t>From Preliminary to Final Results</a:t>
            </a:r>
          </a:p>
        </p:txBody>
      </p:sp>
      <p:cxnSp>
        <p:nvCxnSpPr>
          <p:cNvPr id="11" name="Straight Connector 10">
            <a:extLst>
              <a:ext uri="{FF2B5EF4-FFF2-40B4-BE49-F238E27FC236}">
                <a16:creationId xmlns:a16="http://schemas.microsoft.com/office/drawing/2014/main" id="{E62D3963-2153-4637-96E6-E31BD2CE5D0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2307479"/>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5E1B86AF-9392-51C1-02CF-C605BFE07266}"/>
              </a:ext>
            </a:extLst>
          </p:cNvPr>
          <p:cNvGraphicFramePr>
            <a:graphicFrameLocks noGrp="1"/>
          </p:cNvGraphicFramePr>
          <p:nvPr>
            <p:ph idx="1"/>
            <p:extLst>
              <p:ext uri="{D42A27DB-BD31-4B8C-83A1-F6EECF244321}">
                <p14:modId xmlns:p14="http://schemas.microsoft.com/office/powerpoint/2010/main" val="561939457"/>
              </p:ext>
            </p:extLst>
          </p:nvPr>
        </p:nvGraphicFramePr>
        <p:xfrm>
          <a:off x="640079" y="2559050"/>
          <a:ext cx="10890929" cy="37388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314689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2D60D3B-9C50-4C56-1A55-101472696977}"/>
              </a:ext>
            </a:extLst>
          </p:cNvPr>
          <p:cNvSpPr>
            <a:spLocks noGrp="1"/>
          </p:cNvSpPr>
          <p:nvPr>
            <p:ph type="title"/>
          </p:nvPr>
        </p:nvSpPr>
        <p:spPr>
          <a:xfrm>
            <a:off x="5029200" y="914400"/>
            <a:ext cx="6501810" cy="1097280"/>
          </a:xfrm>
        </p:spPr>
        <p:txBody>
          <a:bodyPr anchor="t">
            <a:normAutofit/>
          </a:bodyPr>
          <a:lstStyle/>
          <a:p>
            <a:r>
              <a:rPr lang="en-US" dirty="0"/>
              <a:t>Conclusion</a:t>
            </a:r>
          </a:p>
        </p:txBody>
      </p:sp>
      <p:pic>
        <p:nvPicPr>
          <p:cNvPr id="14" name="Picture 13" descr="A screenshot of a computer screen&#10;&#10;Description automatically generated">
            <a:extLst>
              <a:ext uri="{FF2B5EF4-FFF2-40B4-BE49-F238E27FC236}">
                <a16:creationId xmlns:a16="http://schemas.microsoft.com/office/drawing/2014/main" id="{5E1B6156-4486-9B3E-9A2B-EF46C7F8FCD9}"/>
              </a:ext>
            </a:extLst>
          </p:cNvPr>
          <p:cNvPicPr>
            <a:picLocks noChangeAspect="1"/>
          </p:cNvPicPr>
          <p:nvPr/>
        </p:nvPicPr>
        <p:blipFill rotWithShape="1">
          <a:blip r:embed="rId2"/>
          <a:srcRect l="103" r="53491" b="-2"/>
          <a:stretch/>
        </p:blipFill>
        <p:spPr>
          <a:xfrm>
            <a:off x="20" y="914399"/>
            <a:ext cx="4416532" cy="5353523"/>
          </a:xfrm>
          <a:prstGeom prst="rect">
            <a:avLst/>
          </a:prstGeom>
        </p:spPr>
      </p:pic>
      <p:cxnSp>
        <p:nvCxnSpPr>
          <p:cNvPr id="22" name="Straight Connector 21">
            <a:extLst>
              <a:ext uri="{FF2B5EF4-FFF2-40B4-BE49-F238E27FC236}">
                <a16:creationId xmlns:a16="http://schemas.microsoft.com/office/drawing/2014/main" id="{08052531-D50B-3899-B150-D05525F4F2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0" y="6267922"/>
            <a:ext cx="4416552" cy="1"/>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D2A648DE-5C50-4652-CC96-5C9950022ABC}"/>
              </a:ext>
            </a:extLst>
          </p:cNvPr>
          <p:cNvSpPr>
            <a:spLocks noGrp="1"/>
          </p:cNvSpPr>
          <p:nvPr>
            <p:ph idx="1"/>
          </p:nvPr>
        </p:nvSpPr>
        <p:spPr>
          <a:xfrm>
            <a:off x="5029200" y="2176036"/>
            <a:ext cx="6501810" cy="4121885"/>
          </a:xfrm>
        </p:spPr>
        <p:txBody>
          <a:bodyPr>
            <a:normAutofit/>
          </a:bodyPr>
          <a:lstStyle/>
          <a:p>
            <a:r>
              <a:rPr lang="en-US" dirty="0"/>
              <a:t>The final regression model showed a standard error of 3.074%, with XGBoost being most accurate, followed by Voting Regression (3.103%), Bagging Meta Estimator (3.102%), and K Nearest Neighbor (3.239%).</a:t>
            </a:r>
          </a:p>
          <a:p>
            <a:r>
              <a:rPr lang="en-US" dirty="0"/>
              <a:t>A larger dataset with a higher standard deviation of actual percentage returns, utilizing a wider array of companies for a longer period could yield better results through the  same method of regression.</a:t>
            </a:r>
          </a:p>
        </p:txBody>
      </p:sp>
    </p:spTree>
    <p:extLst>
      <p:ext uri="{BB962C8B-B14F-4D97-AF65-F5344CB8AC3E}">
        <p14:creationId xmlns:p14="http://schemas.microsoft.com/office/powerpoint/2010/main" val="12100377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DBAB589-21C0-D316-3023-3550265F3895}"/>
              </a:ext>
            </a:extLst>
          </p:cNvPr>
          <p:cNvSpPr>
            <a:spLocks noGrp="1"/>
          </p:cNvSpPr>
          <p:nvPr>
            <p:ph type="title"/>
          </p:nvPr>
        </p:nvSpPr>
        <p:spPr>
          <a:xfrm>
            <a:off x="640080" y="1149311"/>
            <a:ext cx="5852160" cy="1097280"/>
          </a:xfrm>
        </p:spPr>
        <p:txBody>
          <a:bodyPr anchor="t">
            <a:normAutofit/>
          </a:bodyPr>
          <a:lstStyle/>
          <a:p>
            <a:r>
              <a:rPr lang="en-US" dirty="0"/>
              <a:t>Reflection</a:t>
            </a:r>
          </a:p>
        </p:txBody>
      </p:sp>
      <p:cxnSp>
        <p:nvCxnSpPr>
          <p:cNvPr id="14" name="Straight Connector 13">
            <a:extLst>
              <a:ext uri="{FF2B5EF4-FFF2-40B4-BE49-F238E27FC236}">
                <a16:creationId xmlns:a16="http://schemas.microsoft.com/office/drawing/2014/main" id="{753FE100-D0AB-4AE2-824B-60CFA31EC6A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6281"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5375553E-5CEF-DF90-343B-0CF84E215AF9}"/>
              </a:ext>
            </a:extLst>
          </p:cNvPr>
          <p:cNvSpPr>
            <a:spLocks noGrp="1"/>
          </p:cNvSpPr>
          <p:nvPr>
            <p:ph idx="1"/>
          </p:nvPr>
        </p:nvSpPr>
        <p:spPr>
          <a:xfrm>
            <a:off x="640080" y="1869908"/>
            <a:ext cx="5852160" cy="4572000"/>
          </a:xfrm>
        </p:spPr>
        <p:txBody>
          <a:bodyPr>
            <a:normAutofit lnSpcReduction="10000"/>
          </a:bodyPr>
          <a:lstStyle/>
          <a:p>
            <a:r>
              <a:rPr lang="en-US" dirty="0"/>
              <a:t>In all, this class taught me about how to scrape data from online databases, as well as how to pip install libraries and best optimize regression models.</a:t>
            </a:r>
          </a:p>
          <a:p>
            <a:r>
              <a:rPr lang="en-US" dirty="0"/>
              <a:t>I am a lot more confident in my abilities with Pandas and SciKitLearn now.</a:t>
            </a:r>
          </a:p>
          <a:p>
            <a:r>
              <a:rPr lang="en-US" dirty="0"/>
              <a:t>The team projects also helped me refresh my knowledge of various topics such as MySQL, Operations Research, and Dataset Cleaning.</a:t>
            </a:r>
          </a:p>
          <a:p>
            <a:r>
              <a:rPr lang="en-US" dirty="0"/>
              <a:t>Also, if you think AI is perfect, this is the accompanying image the designer gave me for this slide.</a:t>
            </a:r>
          </a:p>
        </p:txBody>
      </p:sp>
      <p:pic>
        <p:nvPicPr>
          <p:cNvPr id="15" name="Picture 14" descr="A panda eating on the earth">
            <a:extLst>
              <a:ext uri="{FF2B5EF4-FFF2-40B4-BE49-F238E27FC236}">
                <a16:creationId xmlns:a16="http://schemas.microsoft.com/office/drawing/2014/main" id="{C5C9E695-40A0-5891-C13D-AF5DA2511969}"/>
              </a:ext>
            </a:extLst>
          </p:cNvPr>
          <p:cNvPicPr>
            <a:picLocks noChangeAspect="1"/>
          </p:cNvPicPr>
          <p:nvPr/>
        </p:nvPicPr>
        <p:blipFill rotWithShape="1">
          <a:blip r:embed="rId2"/>
          <a:srcRect l="22511" r="30318" b="-1"/>
          <a:stretch/>
        </p:blipFill>
        <p:spPr>
          <a:xfrm>
            <a:off x="7345680" y="10"/>
            <a:ext cx="4846320" cy="6857990"/>
          </a:xfrm>
          <a:prstGeom prst="rect">
            <a:avLst/>
          </a:prstGeom>
        </p:spPr>
      </p:pic>
    </p:spTree>
    <p:extLst>
      <p:ext uri="{BB962C8B-B14F-4D97-AF65-F5344CB8AC3E}">
        <p14:creationId xmlns:p14="http://schemas.microsoft.com/office/powerpoint/2010/main" val="5283227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F209B62C-3402-4623-9A7C-AA048B56F8C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90600"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3" name="Rectangle 12">
            <a:extLst>
              <a:ext uri="{FF2B5EF4-FFF2-40B4-BE49-F238E27FC236}">
                <a16:creationId xmlns:a16="http://schemas.microsoft.com/office/drawing/2014/main" id="{19F9BF86-FE94-4517-B97D-026C7515E5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61E1356-BC46-4967-248C-0F4678191B55}"/>
              </a:ext>
            </a:extLst>
          </p:cNvPr>
          <p:cNvSpPr>
            <a:spLocks noGrp="1"/>
          </p:cNvSpPr>
          <p:nvPr>
            <p:ph type="title"/>
          </p:nvPr>
        </p:nvSpPr>
        <p:spPr>
          <a:xfrm>
            <a:off x="1946564" y="1249217"/>
            <a:ext cx="8298873" cy="2258284"/>
          </a:xfrm>
        </p:spPr>
        <p:txBody>
          <a:bodyPr vert="horz" lIns="91440" tIns="45720" rIns="91440" bIns="45720" rtlCol="0" anchor="b">
            <a:normAutofit/>
          </a:bodyPr>
          <a:lstStyle/>
          <a:p>
            <a:pPr algn="ctr"/>
            <a:r>
              <a:rPr lang="en-US" sz="6600"/>
              <a:t>Questions?</a:t>
            </a:r>
          </a:p>
        </p:txBody>
      </p:sp>
      <p:cxnSp>
        <p:nvCxnSpPr>
          <p:cNvPr id="14" name="Straight Connector 13">
            <a:extLst>
              <a:ext uri="{FF2B5EF4-FFF2-40B4-BE49-F238E27FC236}">
                <a16:creationId xmlns:a16="http://schemas.microsoft.com/office/drawing/2014/main" id="{5E10C1D6-7EDE-467F-89EA-E0244EB623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730240" y="4290504"/>
            <a:ext cx="731520" cy="0"/>
          </a:xfrm>
          <a:prstGeom prst="line">
            <a:avLst/>
          </a:prstGeom>
          <a:ln w="571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86799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38284EA-878D-B2C1-7174-283C3F72936B}"/>
              </a:ext>
            </a:extLst>
          </p:cNvPr>
          <p:cNvSpPr>
            <a:spLocks noGrp="1"/>
          </p:cNvSpPr>
          <p:nvPr>
            <p:ph type="title"/>
          </p:nvPr>
        </p:nvSpPr>
        <p:spPr>
          <a:xfrm>
            <a:off x="5496821" y="1371600"/>
            <a:ext cx="6034187" cy="1097280"/>
          </a:xfrm>
        </p:spPr>
        <p:txBody>
          <a:bodyPr>
            <a:normAutofit/>
          </a:bodyPr>
          <a:lstStyle/>
          <a:p>
            <a:r>
              <a:rPr lang="en-US" dirty="0"/>
              <a:t>Project Overview</a:t>
            </a:r>
          </a:p>
        </p:txBody>
      </p:sp>
      <p:pic>
        <p:nvPicPr>
          <p:cNvPr id="5" name="Picture 4" descr="Office building overlayed with stock market graphs">
            <a:extLst>
              <a:ext uri="{FF2B5EF4-FFF2-40B4-BE49-F238E27FC236}">
                <a16:creationId xmlns:a16="http://schemas.microsoft.com/office/drawing/2014/main" id="{D196D945-D2D2-1660-4222-419D85752F05}"/>
              </a:ext>
            </a:extLst>
          </p:cNvPr>
          <p:cNvPicPr>
            <a:picLocks noChangeAspect="1"/>
          </p:cNvPicPr>
          <p:nvPr/>
        </p:nvPicPr>
        <p:blipFill rotWithShape="1">
          <a:blip r:embed="rId2"/>
          <a:srcRect l="47064" r="5830"/>
          <a:stretch/>
        </p:blipFill>
        <p:spPr>
          <a:xfrm>
            <a:off x="20" y="10"/>
            <a:ext cx="4857871" cy="6857990"/>
          </a:xfrm>
          <a:prstGeom prst="rect">
            <a:avLst/>
          </a:prstGeom>
        </p:spPr>
      </p:pic>
      <p:cxnSp>
        <p:nvCxnSpPr>
          <p:cNvPr id="11" name="Straight Connector 10">
            <a:extLst>
              <a:ext uri="{FF2B5EF4-FFF2-40B4-BE49-F238E27FC236}">
                <a16:creationId xmlns:a16="http://schemas.microsoft.com/office/drawing/2014/main" id="{691422F5-4221-4812-AFD9-5479C6D60AD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580905" y="1031005"/>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498D8808-0C5F-24CF-FCDF-BBD7C1925B88}"/>
              </a:ext>
            </a:extLst>
          </p:cNvPr>
          <p:cNvSpPr>
            <a:spLocks noGrp="1"/>
          </p:cNvSpPr>
          <p:nvPr>
            <p:ph idx="1"/>
          </p:nvPr>
        </p:nvSpPr>
        <p:spPr>
          <a:xfrm>
            <a:off x="5496821" y="2633236"/>
            <a:ext cx="6034187" cy="3664687"/>
          </a:xfrm>
        </p:spPr>
        <p:txBody>
          <a:bodyPr>
            <a:normAutofit/>
          </a:bodyPr>
          <a:lstStyle/>
          <a:p>
            <a:pPr>
              <a:lnSpc>
                <a:spcPct val="110000"/>
              </a:lnSpc>
            </a:pPr>
            <a:r>
              <a:rPr lang="en-US" sz="1900" dirty="0"/>
              <a:t>The main objective for this project was to create a model with the capacity to predict the returns for a publicly traded stock utilizing financial ratios collected from annual financial statements.</a:t>
            </a:r>
          </a:p>
          <a:p>
            <a:pPr>
              <a:lnSpc>
                <a:spcPct val="110000"/>
              </a:lnSpc>
            </a:pPr>
            <a:r>
              <a:rPr lang="en-US" sz="1900" dirty="0"/>
              <a:t>This project included the building of a ratio dataset compiled from data scraped from NYSE financial reports provided by the </a:t>
            </a:r>
            <a:r>
              <a:rPr lang="en-US" sz="1900" dirty="0" err="1"/>
              <a:t>YFinance</a:t>
            </a:r>
            <a:r>
              <a:rPr lang="en-US" sz="1900" dirty="0"/>
              <a:t> library</a:t>
            </a:r>
          </a:p>
          <a:p>
            <a:pPr>
              <a:lnSpc>
                <a:spcPct val="110000"/>
              </a:lnSpc>
            </a:pPr>
            <a:r>
              <a:rPr lang="en-US" sz="1900" dirty="0"/>
              <a:t>There were a vast number of models which were tested on the dataset, with the leading model reading a standard error of 3%.</a:t>
            </a:r>
          </a:p>
        </p:txBody>
      </p:sp>
    </p:spTree>
    <p:extLst>
      <p:ext uri="{BB962C8B-B14F-4D97-AF65-F5344CB8AC3E}">
        <p14:creationId xmlns:p14="http://schemas.microsoft.com/office/powerpoint/2010/main" val="17251411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DBDA151C-5770-45E4-AAFF-59E7F40386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4055BF8-A493-5240-558F-6FE77EB2A32B}"/>
              </a:ext>
            </a:extLst>
          </p:cNvPr>
          <p:cNvSpPr>
            <a:spLocks noGrp="1"/>
          </p:cNvSpPr>
          <p:nvPr>
            <p:ph type="title"/>
          </p:nvPr>
        </p:nvSpPr>
        <p:spPr>
          <a:xfrm>
            <a:off x="640080" y="914400"/>
            <a:ext cx="3794760" cy="4144684"/>
          </a:xfrm>
        </p:spPr>
        <p:txBody>
          <a:bodyPr anchor="t">
            <a:normAutofit/>
          </a:bodyPr>
          <a:lstStyle/>
          <a:p>
            <a:r>
              <a:rPr lang="en-US"/>
              <a:t>Building the dataset</a:t>
            </a:r>
            <a:endParaRPr lang="en-US" dirty="0"/>
          </a:p>
        </p:txBody>
      </p:sp>
      <p:cxnSp>
        <p:nvCxnSpPr>
          <p:cNvPr id="30" name="Straight Connector 29">
            <a:extLst>
              <a:ext uri="{FF2B5EF4-FFF2-40B4-BE49-F238E27FC236}">
                <a16:creationId xmlns:a16="http://schemas.microsoft.com/office/drawing/2014/main" id="{10694E1F-471C-4340-BE4B-28F2BF7D7A9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6272784"/>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23" name="Content Placeholder 2">
            <a:extLst>
              <a:ext uri="{FF2B5EF4-FFF2-40B4-BE49-F238E27FC236}">
                <a16:creationId xmlns:a16="http://schemas.microsoft.com/office/drawing/2014/main" id="{0D1F9FB3-FD04-A6F3-1FD8-D5CCCE7B39F4}"/>
              </a:ext>
            </a:extLst>
          </p:cNvPr>
          <p:cNvSpPr>
            <a:spLocks noGrp="1"/>
          </p:cNvSpPr>
          <p:nvPr>
            <p:ph idx="1"/>
          </p:nvPr>
        </p:nvSpPr>
        <p:spPr>
          <a:xfrm>
            <a:off x="5148072" y="1051559"/>
            <a:ext cx="6382937" cy="5248656"/>
          </a:xfrm>
        </p:spPr>
        <p:txBody>
          <a:bodyPr anchor="t">
            <a:normAutofit/>
          </a:bodyPr>
          <a:lstStyle/>
          <a:p>
            <a:r>
              <a:rPr lang="en-US" dirty="0"/>
              <a:t>The </a:t>
            </a:r>
            <a:r>
              <a:rPr lang="en-US" dirty="0" err="1"/>
              <a:t>Yfinance</a:t>
            </a:r>
            <a:r>
              <a:rPr lang="en-US" dirty="0"/>
              <a:t> library provided a way to call annual financial reports from a list of companies sold on the NYSE</a:t>
            </a:r>
          </a:p>
          <a:p>
            <a:r>
              <a:rPr lang="en-US" dirty="0"/>
              <a:t>Once a set of statements were pulled, the necessary accounting values for each ratio were identified and the case was added to the dataset</a:t>
            </a:r>
          </a:p>
          <a:p>
            <a:r>
              <a:rPr lang="en-US" dirty="0"/>
              <a:t>Of the roughly 8000 companies listed on the exchange, </a:t>
            </a:r>
            <a:r>
              <a:rPr lang="en-US" dirty="0" err="1"/>
              <a:t>yfinance</a:t>
            </a:r>
            <a:r>
              <a:rPr lang="en-US" dirty="0"/>
              <a:t> was able to pull information from roughly 4500 across roughly two one-year periods. This yielded a final dataset just over 8000 rows in size.</a:t>
            </a:r>
          </a:p>
        </p:txBody>
      </p:sp>
    </p:spTree>
    <p:extLst>
      <p:ext uri="{BB962C8B-B14F-4D97-AF65-F5344CB8AC3E}">
        <p14:creationId xmlns:p14="http://schemas.microsoft.com/office/powerpoint/2010/main" val="21776347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4C3DADA-5378-B69E-1DC2-1C56282E4A8C}"/>
              </a:ext>
            </a:extLst>
          </p:cNvPr>
          <p:cNvSpPr>
            <a:spLocks noGrp="1"/>
          </p:cNvSpPr>
          <p:nvPr>
            <p:ph type="title"/>
          </p:nvPr>
        </p:nvSpPr>
        <p:spPr>
          <a:xfrm>
            <a:off x="640079" y="914400"/>
            <a:ext cx="4261104" cy="1097280"/>
          </a:xfrm>
        </p:spPr>
        <p:txBody>
          <a:bodyPr anchor="t">
            <a:normAutofit/>
          </a:bodyPr>
          <a:lstStyle/>
          <a:p>
            <a:r>
              <a:rPr lang="en-US" sz="3600"/>
              <a:t>Data Analysis</a:t>
            </a:r>
          </a:p>
        </p:txBody>
      </p:sp>
      <p:sp>
        <p:nvSpPr>
          <p:cNvPr id="3" name="Content Placeholder 2">
            <a:extLst>
              <a:ext uri="{FF2B5EF4-FFF2-40B4-BE49-F238E27FC236}">
                <a16:creationId xmlns:a16="http://schemas.microsoft.com/office/drawing/2014/main" id="{5E90353B-2249-506C-0A6D-832F36D9B0AC}"/>
              </a:ext>
            </a:extLst>
          </p:cNvPr>
          <p:cNvSpPr>
            <a:spLocks noGrp="1"/>
          </p:cNvSpPr>
          <p:nvPr>
            <p:ph idx="1"/>
          </p:nvPr>
        </p:nvSpPr>
        <p:spPr>
          <a:xfrm>
            <a:off x="640079" y="1638302"/>
            <a:ext cx="4261104" cy="4659621"/>
          </a:xfrm>
        </p:spPr>
        <p:txBody>
          <a:bodyPr>
            <a:normAutofit fontScale="92500" lnSpcReduction="20000"/>
          </a:bodyPr>
          <a:lstStyle/>
          <a:p>
            <a:pPr>
              <a:buFont typeface="Wingdings" panose="05000000000000000000" pitchFamily="2" charset="2"/>
              <a:buChar char="v"/>
            </a:pPr>
            <a:r>
              <a:rPr lang="en-US" dirty="0"/>
              <a:t>What is most important in the dataset is the lack of correlation among variables. This ensures that each variable can maximize its contribution to the model.</a:t>
            </a:r>
          </a:p>
          <a:p>
            <a:pPr>
              <a:buFont typeface="Wingdings" panose="05000000000000000000" pitchFamily="2" charset="2"/>
              <a:buChar char="v"/>
            </a:pPr>
            <a:r>
              <a:rPr lang="en-US" dirty="0"/>
              <a:t>There were very few outliers in the data, compiling about .5% of the dataset. These were removed to prioritize the accuracy of the data</a:t>
            </a:r>
          </a:p>
          <a:p>
            <a:pPr>
              <a:buFont typeface="Wingdings" panose="05000000000000000000" pitchFamily="2" charset="2"/>
              <a:buChar char="v"/>
            </a:pPr>
            <a:r>
              <a:rPr lang="en-US" dirty="0"/>
              <a:t>Additionally, the variables each tended to take on one of two distributions:</a:t>
            </a:r>
          </a:p>
          <a:p>
            <a:pPr lvl="2">
              <a:buFont typeface="Courier New" panose="02070309020205020404" pitchFamily="49" charset="0"/>
              <a:buChar char="o"/>
            </a:pPr>
            <a:r>
              <a:rPr lang="en-US" dirty="0"/>
              <a:t>Normal Distribution</a:t>
            </a:r>
          </a:p>
          <a:p>
            <a:pPr lvl="2">
              <a:buFont typeface="Courier New" panose="02070309020205020404" pitchFamily="49" charset="0"/>
              <a:buChar char="o"/>
            </a:pPr>
            <a:r>
              <a:rPr lang="en-US" dirty="0"/>
              <a:t>Tweedie Distribution</a:t>
            </a:r>
          </a:p>
          <a:p>
            <a:endParaRPr lang="en-US" dirty="0"/>
          </a:p>
        </p:txBody>
      </p:sp>
      <p:pic>
        <p:nvPicPr>
          <p:cNvPr id="9" name="Picture 8">
            <a:extLst>
              <a:ext uri="{FF2B5EF4-FFF2-40B4-BE49-F238E27FC236}">
                <a16:creationId xmlns:a16="http://schemas.microsoft.com/office/drawing/2014/main" id="{526E6105-AB17-E939-73DA-AB119A83A047}"/>
              </a:ext>
            </a:extLst>
          </p:cNvPr>
          <p:cNvPicPr>
            <a:picLocks noChangeAspect="1"/>
          </p:cNvPicPr>
          <p:nvPr/>
        </p:nvPicPr>
        <p:blipFill rotWithShape="1">
          <a:blip r:embed="rId2"/>
          <a:srcRect r="-1" b="2562"/>
          <a:stretch/>
        </p:blipFill>
        <p:spPr>
          <a:xfrm>
            <a:off x="5672328" y="567411"/>
            <a:ext cx="6520872" cy="5448364"/>
          </a:xfrm>
          <a:prstGeom prst="rect">
            <a:avLst/>
          </a:prstGeom>
        </p:spPr>
      </p:pic>
      <p:cxnSp>
        <p:nvCxnSpPr>
          <p:cNvPr id="16" name="Straight Connector 15">
            <a:extLst>
              <a:ext uri="{FF2B5EF4-FFF2-40B4-BE49-F238E27FC236}">
                <a16:creationId xmlns:a16="http://schemas.microsoft.com/office/drawing/2014/main" id="{92025DBA-8780-9CA0-2826-FF6E3BD1A0C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5672328" y="6267921"/>
            <a:ext cx="6519672" cy="2"/>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04023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F580A07-A7C2-1C42-ACFC-64A8B8687239}"/>
              </a:ext>
            </a:extLst>
          </p:cNvPr>
          <p:cNvPicPr>
            <a:picLocks noChangeAspect="1"/>
          </p:cNvPicPr>
          <p:nvPr/>
        </p:nvPicPr>
        <p:blipFill>
          <a:blip r:embed="rId2"/>
          <a:stretch>
            <a:fillRect/>
          </a:stretch>
        </p:blipFill>
        <p:spPr>
          <a:xfrm>
            <a:off x="626291" y="992476"/>
            <a:ext cx="5469709" cy="4959145"/>
          </a:xfrm>
          <a:prstGeom prst="rect">
            <a:avLst/>
          </a:prstGeom>
        </p:spPr>
      </p:pic>
      <p:pic>
        <p:nvPicPr>
          <p:cNvPr id="7" name="Picture 6">
            <a:extLst>
              <a:ext uri="{FF2B5EF4-FFF2-40B4-BE49-F238E27FC236}">
                <a16:creationId xmlns:a16="http://schemas.microsoft.com/office/drawing/2014/main" id="{E052192F-64E2-C897-8F8B-FEF99E8BE3D7}"/>
              </a:ext>
            </a:extLst>
          </p:cNvPr>
          <p:cNvPicPr>
            <a:picLocks noChangeAspect="1"/>
          </p:cNvPicPr>
          <p:nvPr/>
        </p:nvPicPr>
        <p:blipFill>
          <a:blip r:embed="rId3"/>
          <a:stretch>
            <a:fillRect/>
          </a:stretch>
        </p:blipFill>
        <p:spPr>
          <a:xfrm>
            <a:off x="6096000" y="992476"/>
            <a:ext cx="5801535" cy="3188424"/>
          </a:xfrm>
          <a:prstGeom prst="rect">
            <a:avLst/>
          </a:prstGeom>
        </p:spPr>
      </p:pic>
    </p:spTree>
    <p:extLst>
      <p:ext uri="{BB962C8B-B14F-4D97-AF65-F5344CB8AC3E}">
        <p14:creationId xmlns:p14="http://schemas.microsoft.com/office/powerpoint/2010/main" val="38996913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DBDA151C-5770-45E4-AAFF-59E7F40386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120EB13-4A8B-DF96-DBDE-F4E344D4D2D4}"/>
              </a:ext>
            </a:extLst>
          </p:cNvPr>
          <p:cNvSpPr>
            <a:spLocks noGrp="1"/>
          </p:cNvSpPr>
          <p:nvPr>
            <p:ph type="title"/>
          </p:nvPr>
        </p:nvSpPr>
        <p:spPr>
          <a:xfrm>
            <a:off x="640080" y="914399"/>
            <a:ext cx="5154852" cy="1171069"/>
          </a:xfrm>
        </p:spPr>
        <p:txBody>
          <a:bodyPr anchor="t">
            <a:normAutofit/>
          </a:bodyPr>
          <a:lstStyle/>
          <a:p>
            <a:r>
              <a:rPr lang="en-US" dirty="0"/>
              <a:t>Methods/modeling</a:t>
            </a:r>
          </a:p>
        </p:txBody>
      </p:sp>
      <p:pic>
        <p:nvPicPr>
          <p:cNvPr id="5" name="Picture 4">
            <a:extLst>
              <a:ext uri="{FF2B5EF4-FFF2-40B4-BE49-F238E27FC236}">
                <a16:creationId xmlns:a16="http://schemas.microsoft.com/office/drawing/2014/main" id="{95A1E4E0-8E35-4888-0B8A-1852D314328C}"/>
              </a:ext>
            </a:extLst>
          </p:cNvPr>
          <p:cNvPicPr>
            <a:picLocks noChangeAspect="1"/>
          </p:cNvPicPr>
          <p:nvPr/>
        </p:nvPicPr>
        <p:blipFill>
          <a:blip r:embed="rId2"/>
          <a:stretch>
            <a:fillRect/>
          </a:stretch>
        </p:blipFill>
        <p:spPr>
          <a:xfrm>
            <a:off x="713232" y="2256287"/>
            <a:ext cx="5081700" cy="3760459"/>
          </a:xfrm>
          <a:prstGeom prst="rect">
            <a:avLst/>
          </a:prstGeom>
        </p:spPr>
      </p:pic>
      <p:sp>
        <p:nvSpPr>
          <p:cNvPr id="3" name="Content Placeholder 2">
            <a:extLst>
              <a:ext uri="{FF2B5EF4-FFF2-40B4-BE49-F238E27FC236}">
                <a16:creationId xmlns:a16="http://schemas.microsoft.com/office/drawing/2014/main" id="{D5DE4C87-B630-340D-1850-021876472D1C}"/>
              </a:ext>
            </a:extLst>
          </p:cNvPr>
          <p:cNvSpPr>
            <a:spLocks noGrp="1"/>
          </p:cNvSpPr>
          <p:nvPr>
            <p:ph idx="1"/>
          </p:nvPr>
        </p:nvSpPr>
        <p:spPr>
          <a:xfrm>
            <a:off x="6096001" y="723900"/>
            <a:ext cx="5455920" cy="5548879"/>
          </a:xfrm>
        </p:spPr>
        <p:txBody>
          <a:bodyPr anchor="t">
            <a:normAutofit fontScale="92500" lnSpcReduction="10000"/>
          </a:bodyPr>
          <a:lstStyle/>
          <a:p>
            <a:pPr>
              <a:lnSpc>
                <a:spcPct val="110000"/>
              </a:lnSpc>
            </a:pPr>
            <a:r>
              <a:rPr lang="en-US" sz="1600" dirty="0"/>
              <a:t>There was a similar process for testing and evaluating each model which was used:</a:t>
            </a:r>
          </a:p>
          <a:p>
            <a:pPr marL="845820" lvl="2" indent="-342900">
              <a:lnSpc>
                <a:spcPct val="110000"/>
              </a:lnSpc>
              <a:buFont typeface="+mj-lt"/>
              <a:buAutoNum type="arabicPeriod"/>
            </a:pPr>
            <a:r>
              <a:rPr lang="en-US" dirty="0"/>
              <a:t>The dataset was split into x and y data, before being split into train, test, and evaluation datasets. The optimal size for each data frame was 77.5% for training, 14% for testing, and 8.5% for evaluation.</a:t>
            </a:r>
          </a:p>
          <a:p>
            <a:pPr marL="845820" lvl="2" indent="-342900">
              <a:lnSpc>
                <a:spcPct val="110000"/>
              </a:lnSpc>
              <a:buFont typeface="+mj-lt"/>
              <a:buAutoNum type="arabicPeriod"/>
            </a:pPr>
            <a:r>
              <a:rPr lang="en-US" dirty="0"/>
              <a:t>Missing data was imputed in all three x data frames using the K Nearest Neighbor Imputer. The Y data, being univariate, was imputed using mean based imputation</a:t>
            </a:r>
          </a:p>
          <a:p>
            <a:pPr marL="845820" lvl="2" indent="-342900">
              <a:lnSpc>
                <a:spcPct val="110000"/>
              </a:lnSpc>
              <a:buFont typeface="+mj-lt"/>
              <a:buAutoNum type="arabicPeriod"/>
            </a:pPr>
            <a:r>
              <a:rPr lang="en-US" dirty="0"/>
              <a:t>An initial testing model was run to identify potential to better optimize the model</a:t>
            </a:r>
          </a:p>
          <a:p>
            <a:pPr marL="845820" lvl="2" indent="-342900">
              <a:lnSpc>
                <a:spcPct val="110000"/>
              </a:lnSpc>
              <a:buFont typeface="+mj-lt"/>
              <a:buAutoNum type="arabicPeriod"/>
            </a:pPr>
            <a:r>
              <a:rPr lang="en-US" dirty="0"/>
              <a:t>A sensitivity analysis was run to find the optimal values of each parameter for the model</a:t>
            </a:r>
          </a:p>
          <a:p>
            <a:pPr marL="845820" lvl="2" indent="-342900">
              <a:lnSpc>
                <a:spcPct val="110000"/>
              </a:lnSpc>
              <a:buFont typeface="+mj-lt"/>
              <a:buAutoNum type="arabicPeriod"/>
            </a:pPr>
            <a:r>
              <a:rPr lang="en-US" dirty="0"/>
              <a:t>The final evaluation model was run using the evaluation data frame.</a:t>
            </a:r>
          </a:p>
          <a:p>
            <a:pPr marL="1165860" lvl="3" indent="-342900">
              <a:lnSpc>
                <a:spcPct val="110000"/>
              </a:lnSpc>
            </a:pPr>
            <a:r>
              <a:rPr lang="en-US" sz="1600" dirty="0"/>
              <a:t>The standard error of the residuals were used to determine the relative accuracy of the model. In practice, it represents the amount that the predicted returns tend to differ from the actual returns.</a:t>
            </a:r>
          </a:p>
        </p:txBody>
      </p:sp>
      <p:cxnSp>
        <p:nvCxnSpPr>
          <p:cNvPr id="20" name="Straight Connector 19">
            <a:extLst>
              <a:ext uri="{FF2B5EF4-FFF2-40B4-BE49-F238E27FC236}">
                <a16:creationId xmlns:a16="http://schemas.microsoft.com/office/drawing/2014/main" id="{2EA0F4A6-3CC9-C9E2-BA02-58FA29F7DD8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72253" y="6272784"/>
            <a:ext cx="10847495"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68226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AB8A31-DA2D-9FF2-6688-36CE71D6392E}"/>
              </a:ext>
            </a:extLst>
          </p:cNvPr>
          <p:cNvSpPr>
            <a:spLocks noGrp="1"/>
          </p:cNvSpPr>
          <p:nvPr>
            <p:ph type="title"/>
          </p:nvPr>
        </p:nvSpPr>
        <p:spPr/>
        <p:txBody>
          <a:bodyPr/>
          <a:lstStyle/>
          <a:p>
            <a:r>
              <a:rPr lang="en-US" dirty="0"/>
              <a:t>Honorable Mentions of Models</a:t>
            </a:r>
          </a:p>
        </p:txBody>
      </p:sp>
      <p:sp>
        <p:nvSpPr>
          <p:cNvPr id="3" name="Content Placeholder 2">
            <a:extLst>
              <a:ext uri="{FF2B5EF4-FFF2-40B4-BE49-F238E27FC236}">
                <a16:creationId xmlns:a16="http://schemas.microsoft.com/office/drawing/2014/main" id="{ED31239D-5339-A12E-3C28-9F06FC85685E}"/>
              </a:ext>
            </a:extLst>
          </p:cNvPr>
          <p:cNvSpPr>
            <a:spLocks noGrp="1"/>
          </p:cNvSpPr>
          <p:nvPr>
            <p:ph idx="1"/>
          </p:nvPr>
        </p:nvSpPr>
        <p:spPr>
          <a:xfrm>
            <a:off x="914399" y="2559171"/>
            <a:ext cx="5518485" cy="3382658"/>
          </a:xfrm>
        </p:spPr>
        <p:txBody>
          <a:bodyPr/>
          <a:lstStyle/>
          <a:p>
            <a:r>
              <a:rPr lang="en-US" dirty="0">
                <a:latin typeface="Palatino Linotype" panose="02040502050505030304" pitchFamily="18" charset="0"/>
              </a:rPr>
              <a:t>Bagging Meta Estimator – 3.102%</a:t>
            </a:r>
          </a:p>
          <a:p>
            <a:r>
              <a:rPr lang="en-US" dirty="0">
                <a:latin typeface="Palatino Linotype" panose="02040502050505030304" pitchFamily="18" charset="0"/>
              </a:rPr>
              <a:t>Bayesian Ridge – 3.677%</a:t>
            </a:r>
          </a:p>
          <a:p>
            <a:r>
              <a:rPr lang="en-US" dirty="0">
                <a:latin typeface="Palatino Linotype" panose="02040502050505030304" pitchFamily="18" charset="0"/>
              </a:rPr>
              <a:t>Gradient Boosting – 3.535%</a:t>
            </a:r>
          </a:p>
          <a:p>
            <a:r>
              <a:rPr lang="en-US" dirty="0">
                <a:latin typeface="Palatino Linotype" panose="02040502050505030304" pitchFamily="18" charset="0"/>
              </a:rPr>
              <a:t>Histogram Based Gradient Boosting – 3.529%</a:t>
            </a:r>
          </a:p>
          <a:p>
            <a:r>
              <a:rPr lang="en-US" dirty="0">
                <a:latin typeface="Palatino Linotype" panose="02040502050505030304" pitchFamily="18" charset="0"/>
              </a:rPr>
              <a:t>Isotonic – 3.185% (</a:t>
            </a:r>
            <a:r>
              <a:rPr lang="en-US" sz="1800" dirty="0">
                <a:latin typeface="Palatino Linotype" panose="02040502050505030304" pitchFamily="18" charset="0"/>
              </a:rPr>
              <a:t>Univariate Regression Only</a:t>
            </a:r>
            <a:r>
              <a:rPr lang="en-US" dirty="0">
                <a:latin typeface="Palatino Linotype" panose="02040502050505030304" pitchFamily="18" charset="0"/>
              </a:rPr>
              <a:t>)</a:t>
            </a:r>
          </a:p>
        </p:txBody>
      </p:sp>
      <p:sp>
        <p:nvSpPr>
          <p:cNvPr id="7" name="Content Placeholder 2">
            <a:extLst>
              <a:ext uri="{FF2B5EF4-FFF2-40B4-BE49-F238E27FC236}">
                <a16:creationId xmlns:a16="http://schemas.microsoft.com/office/drawing/2014/main" id="{D17CAF45-E95D-CC28-1E60-A1F02BDF4524}"/>
              </a:ext>
            </a:extLst>
          </p:cNvPr>
          <p:cNvSpPr txBox="1">
            <a:spLocks/>
          </p:cNvSpPr>
          <p:nvPr/>
        </p:nvSpPr>
        <p:spPr>
          <a:xfrm>
            <a:off x="6432884" y="2559171"/>
            <a:ext cx="5010913" cy="3382658"/>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87000"/>
              <a:buFont typeface="Arial" panose="020B0604020202020204" pitchFamily="34" charset="0"/>
              <a:buChar char="•"/>
              <a:defRPr sz="2000" kern="1200">
                <a:solidFill>
                  <a:schemeClr val="tx1"/>
                </a:solidFill>
                <a:latin typeface="+mn-lt"/>
                <a:ea typeface="+mn-ea"/>
                <a:cs typeface="+mn-cs"/>
              </a:defRPr>
            </a:lvl1pPr>
            <a:lvl2pPr marL="493776" indent="-228600" algn="l" defTabSz="914400" rtl="0" eaLnBrk="1" latinLnBrk="0" hangingPunct="1">
              <a:lnSpc>
                <a:spcPct val="120000"/>
              </a:lnSpc>
              <a:spcBef>
                <a:spcPts val="500"/>
              </a:spcBef>
              <a:buSzPct val="87000"/>
              <a:buFont typeface="Arial" panose="020B0604020202020204" pitchFamily="34" charset="0"/>
              <a:buChar char="•"/>
              <a:defRPr sz="1800" kern="1200">
                <a:solidFill>
                  <a:schemeClr val="tx1"/>
                </a:solidFill>
                <a:latin typeface="+mn-lt"/>
                <a:ea typeface="+mn-ea"/>
                <a:cs typeface="+mn-cs"/>
              </a:defRPr>
            </a:lvl2pPr>
            <a:lvl3pPr marL="731520" indent="-228600" algn="l" defTabSz="914400" rtl="0" eaLnBrk="1" latinLnBrk="0" hangingPunct="1">
              <a:lnSpc>
                <a:spcPct val="120000"/>
              </a:lnSpc>
              <a:spcBef>
                <a:spcPts val="500"/>
              </a:spcBef>
              <a:buSzPct val="87000"/>
              <a:buFont typeface="Arial" panose="020B0604020202020204" pitchFamily="34" charset="0"/>
              <a:buChar char="•"/>
              <a:defRPr sz="1600" kern="1200">
                <a:solidFill>
                  <a:schemeClr val="tx1"/>
                </a:solidFill>
                <a:latin typeface="+mn-lt"/>
                <a:ea typeface="+mn-ea"/>
                <a:cs typeface="+mn-cs"/>
              </a:defRPr>
            </a:lvl3pPr>
            <a:lvl4pPr marL="1051560" indent="-285750" algn="l" defTabSz="914400" rtl="0" eaLnBrk="1" latinLnBrk="0" hangingPunct="1">
              <a:lnSpc>
                <a:spcPct val="120000"/>
              </a:lnSpc>
              <a:spcBef>
                <a:spcPts val="500"/>
              </a:spcBef>
              <a:buSzPct val="87000"/>
              <a:buFont typeface="Arial" panose="020B0604020202020204" pitchFamily="34" charset="0"/>
              <a:buChar char="•"/>
              <a:defRPr sz="1400" kern="1200">
                <a:solidFill>
                  <a:schemeClr val="tx1"/>
                </a:solidFill>
                <a:latin typeface="+mn-lt"/>
                <a:ea typeface="+mn-ea"/>
                <a:cs typeface="+mn-cs"/>
              </a:defRPr>
            </a:lvl4pPr>
            <a:lvl5pPr marL="1298448" indent="-228600" algn="l" defTabSz="914400" rtl="0" eaLnBrk="1" latinLnBrk="0" hangingPunct="1">
              <a:lnSpc>
                <a:spcPct val="120000"/>
              </a:lnSpc>
              <a:spcBef>
                <a:spcPts val="500"/>
              </a:spcBef>
              <a:buSzPct val="87000"/>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Palatino Linotype" panose="02040502050505030304" pitchFamily="18" charset="0"/>
              </a:rPr>
              <a:t>K Nearest Neighbor – 3.239%</a:t>
            </a:r>
          </a:p>
          <a:p>
            <a:r>
              <a:rPr lang="en-US" dirty="0">
                <a:latin typeface="Palatino Linotype" panose="02040502050505030304" pitchFamily="18" charset="0"/>
              </a:rPr>
              <a:t>Lasso – 3.488%</a:t>
            </a:r>
          </a:p>
          <a:p>
            <a:r>
              <a:rPr lang="en-US" dirty="0">
                <a:latin typeface="Palatino Linotype" panose="02040502050505030304" pitchFamily="18" charset="0"/>
              </a:rPr>
              <a:t>Cross Validation Lasso – 3.678% </a:t>
            </a:r>
          </a:p>
          <a:p>
            <a:r>
              <a:rPr lang="en-US" dirty="0">
                <a:latin typeface="Palatino Linotype" panose="02040502050505030304" pitchFamily="18" charset="0"/>
              </a:rPr>
              <a:t>Multi-Layer Perceptron – 10.847%</a:t>
            </a:r>
          </a:p>
          <a:p>
            <a:r>
              <a:rPr lang="en-US" dirty="0">
                <a:latin typeface="Palatino Linotype" panose="02040502050505030304" pitchFamily="18" charset="0"/>
              </a:rPr>
              <a:t>Random Forest -  3.491%</a:t>
            </a:r>
          </a:p>
          <a:p>
            <a:pPr marL="0" indent="0">
              <a:buNone/>
            </a:pPr>
            <a:endParaRPr lang="en-US" dirty="0">
              <a:latin typeface="Palatino Linotype" panose="02040502050505030304" pitchFamily="18" charset="0"/>
            </a:endParaRPr>
          </a:p>
        </p:txBody>
      </p:sp>
    </p:spTree>
    <p:extLst>
      <p:ext uri="{BB962C8B-B14F-4D97-AF65-F5344CB8AC3E}">
        <p14:creationId xmlns:p14="http://schemas.microsoft.com/office/powerpoint/2010/main" val="28198120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687446-ABB8-7080-2FEE-CA6A2D6A1C8C}"/>
              </a:ext>
            </a:extLst>
          </p:cNvPr>
          <p:cNvSpPr>
            <a:spLocks noGrp="1"/>
          </p:cNvSpPr>
          <p:nvPr>
            <p:ph type="title"/>
          </p:nvPr>
        </p:nvSpPr>
        <p:spPr>
          <a:xfrm>
            <a:off x="914399" y="1211180"/>
            <a:ext cx="10363200" cy="1187570"/>
          </a:xfrm>
        </p:spPr>
        <p:txBody>
          <a:bodyPr/>
          <a:lstStyle/>
          <a:p>
            <a:r>
              <a:rPr lang="en-US" dirty="0"/>
              <a:t>Ms. Congeniality – Gaussian Process</a:t>
            </a:r>
          </a:p>
        </p:txBody>
      </p:sp>
      <p:graphicFrame>
        <p:nvGraphicFramePr>
          <p:cNvPr id="5" name="Content Placeholder 2">
            <a:extLst>
              <a:ext uri="{FF2B5EF4-FFF2-40B4-BE49-F238E27FC236}">
                <a16:creationId xmlns:a16="http://schemas.microsoft.com/office/drawing/2014/main" id="{3F5A9B11-E9B3-F4CD-49EC-9BEF2EB1CFE8}"/>
              </a:ext>
            </a:extLst>
          </p:cNvPr>
          <p:cNvGraphicFramePr>
            <a:graphicFrameLocks noGrp="1"/>
          </p:cNvGraphicFramePr>
          <p:nvPr>
            <p:ph idx="1"/>
            <p:extLst>
              <p:ext uri="{D42A27DB-BD31-4B8C-83A1-F6EECF244321}">
                <p14:modId xmlns:p14="http://schemas.microsoft.com/office/powerpoint/2010/main" val="262096280"/>
              </p:ext>
            </p:extLst>
          </p:nvPr>
        </p:nvGraphicFramePr>
        <p:xfrm>
          <a:off x="914399" y="2229853"/>
          <a:ext cx="10363200" cy="37119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87031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graphicEl>
                                              <a:dgm id="{6D86A047-1743-4E89-8E6B-EDA692FB7AD7}"/>
                                            </p:graphicEl>
                                          </p:spTgt>
                                        </p:tgtEl>
                                        <p:attrNameLst>
                                          <p:attrName>style.visibility</p:attrName>
                                        </p:attrNameLst>
                                      </p:cBhvr>
                                      <p:to>
                                        <p:strVal val="visible"/>
                                      </p:to>
                                    </p:set>
                                    <p:animEffect transition="in" filter="fade">
                                      <p:cBhvr>
                                        <p:cTn id="7" dur="1000"/>
                                        <p:tgtEl>
                                          <p:spTgt spid="5">
                                            <p:graphicEl>
                                              <a:dgm id="{6D86A047-1743-4E89-8E6B-EDA692FB7AD7}"/>
                                            </p:graphicEl>
                                          </p:spTgt>
                                        </p:tgtEl>
                                      </p:cBhvr>
                                    </p:animEffect>
                                    <p:anim calcmode="lin" valueType="num">
                                      <p:cBhvr>
                                        <p:cTn id="8" dur="1000" fill="hold"/>
                                        <p:tgtEl>
                                          <p:spTgt spid="5">
                                            <p:graphicEl>
                                              <a:dgm id="{6D86A047-1743-4E89-8E6B-EDA692FB7AD7}"/>
                                            </p:graphicEl>
                                          </p:spTgt>
                                        </p:tgtEl>
                                        <p:attrNameLst>
                                          <p:attrName>ppt_x</p:attrName>
                                        </p:attrNameLst>
                                      </p:cBhvr>
                                      <p:tavLst>
                                        <p:tav tm="0">
                                          <p:val>
                                            <p:strVal val="#ppt_x"/>
                                          </p:val>
                                        </p:tav>
                                        <p:tav tm="100000">
                                          <p:val>
                                            <p:strVal val="#ppt_x"/>
                                          </p:val>
                                        </p:tav>
                                      </p:tavLst>
                                    </p:anim>
                                    <p:anim calcmode="lin" valueType="num">
                                      <p:cBhvr>
                                        <p:cTn id="9" dur="1000" fill="hold"/>
                                        <p:tgtEl>
                                          <p:spTgt spid="5">
                                            <p:graphicEl>
                                              <a:dgm id="{6D86A047-1743-4E89-8E6B-EDA692FB7AD7}"/>
                                            </p:graphic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5">
                                            <p:graphicEl>
                                              <a:dgm id="{F17CDF62-DA27-4039-B312-FFA0F012DC31}"/>
                                            </p:graphicEl>
                                          </p:spTgt>
                                        </p:tgtEl>
                                        <p:attrNameLst>
                                          <p:attrName>style.visibility</p:attrName>
                                        </p:attrNameLst>
                                      </p:cBhvr>
                                      <p:to>
                                        <p:strVal val="visible"/>
                                      </p:to>
                                    </p:set>
                                    <p:animEffect transition="in" filter="fade">
                                      <p:cBhvr>
                                        <p:cTn id="14" dur="1000"/>
                                        <p:tgtEl>
                                          <p:spTgt spid="5">
                                            <p:graphicEl>
                                              <a:dgm id="{F17CDF62-DA27-4039-B312-FFA0F012DC31}"/>
                                            </p:graphicEl>
                                          </p:spTgt>
                                        </p:tgtEl>
                                      </p:cBhvr>
                                    </p:animEffect>
                                    <p:anim calcmode="lin" valueType="num">
                                      <p:cBhvr>
                                        <p:cTn id="15" dur="1000" fill="hold"/>
                                        <p:tgtEl>
                                          <p:spTgt spid="5">
                                            <p:graphicEl>
                                              <a:dgm id="{F17CDF62-DA27-4039-B312-FFA0F012DC31}"/>
                                            </p:graphicEl>
                                          </p:spTgt>
                                        </p:tgtEl>
                                        <p:attrNameLst>
                                          <p:attrName>ppt_x</p:attrName>
                                        </p:attrNameLst>
                                      </p:cBhvr>
                                      <p:tavLst>
                                        <p:tav tm="0">
                                          <p:val>
                                            <p:strVal val="#ppt_x"/>
                                          </p:val>
                                        </p:tav>
                                        <p:tav tm="100000">
                                          <p:val>
                                            <p:strVal val="#ppt_x"/>
                                          </p:val>
                                        </p:tav>
                                      </p:tavLst>
                                    </p:anim>
                                    <p:anim calcmode="lin" valueType="num">
                                      <p:cBhvr>
                                        <p:cTn id="16" dur="1000" fill="hold"/>
                                        <p:tgtEl>
                                          <p:spTgt spid="5">
                                            <p:graphicEl>
                                              <a:dgm id="{F17CDF62-DA27-4039-B312-FFA0F012DC31}"/>
                                            </p:graphic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5">
                                            <p:graphicEl>
                                              <a:dgm id="{A75EC013-26B1-43FC-BDC4-4A37365F0E09}"/>
                                            </p:graphicEl>
                                          </p:spTgt>
                                        </p:tgtEl>
                                        <p:attrNameLst>
                                          <p:attrName>style.visibility</p:attrName>
                                        </p:attrNameLst>
                                      </p:cBhvr>
                                      <p:to>
                                        <p:strVal val="visible"/>
                                      </p:to>
                                    </p:set>
                                    <p:animEffect transition="in" filter="fade">
                                      <p:cBhvr>
                                        <p:cTn id="21" dur="1000"/>
                                        <p:tgtEl>
                                          <p:spTgt spid="5">
                                            <p:graphicEl>
                                              <a:dgm id="{A75EC013-26B1-43FC-BDC4-4A37365F0E09}"/>
                                            </p:graphicEl>
                                          </p:spTgt>
                                        </p:tgtEl>
                                      </p:cBhvr>
                                    </p:animEffect>
                                    <p:anim calcmode="lin" valueType="num">
                                      <p:cBhvr>
                                        <p:cTn id="22" dur="1000" fill="hold"/>
                                        <p:tgtEl>
                                          <p:spTgt spid="5">
                                            <p:graphicEl>
                                              <a:dgm id="{A75EC013-26B1-43FC-BDC4-4A37365F0E09}"/>
                                            </p:graphicEl>
                                          </p:spTgt>
                                        </p:tgtEl>
                                        <p:attrNameLst>
                                          <p:attrName>ppt_x</p:attrName>
                                        </p:attrNameLst>
                                      </p:cBhvr>
                                      <p:tavLst>
                                        <p:tav tm="0">
                                          <p:val>
                                            <p:strVal val="#ppt_x"/>
                                          </p:val>
                                        </p:tav>
                                        <p:tav tm="100000">
                                          <p:val>
                                            <p:strVal val="#ppt_x"/>
                                          </p:val>
                                        </p:tav>
                                      </p:tavLst>
                                    </p:anim>
                                    <p:anim calcmode="lin" valueType="num">
                                      <p:cBhvr>
                                        <p:cTn id="23" dur="1000" fill="hold"/>
                                        <p:tgtEl>
                                          <p:spTgt spid="5">
                                            <p:graphicEl>
                                              <a:dgm id="{A75EC013-26B1-43FC-BDC4-4A37365F0E09}"/>
                                            </p:graphic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A2A9C7-CF08-E89B-4FBF-B6124659BB80}"/>
              </a:ext>
            </a:extLst>
          </p:cNvPr>
          <p:cNvSpPr>
            <a:spLocks noGrp="1"/>
          </p:cNvSpPr>
          <p:nvPr>
            <p:ph type="title"/>
          </p:nvPr>
        </p:nvSpPr>
        <p:spPr/>
        <p:txBody>
          <a:bodyPr/>
          <a:lstStyle/>
          <a:p>
            <a:r>
              <a:rPr lang="en-US" dirty="0"/>
              <a:t>Most Interesting – Passive Aggressive</a:t>
            </a:r>
          </a:p>
        </p:txBody>
      </p:sp>
      <p:graphicFrame>
        <p:nvGraphicFramePr>
          <p:cNvPr id="5" name="Content Placeholder 2">
            <a:extLst>
              <a:ext uri="{FF2B5EF4-FFF2-40B4-BE49-F238E27FC236}">
                <a16:creationId xmlns:a16="http://schemas.microsoft.com/office/drawing/2014/main" id="{4B299015-7C40-0967-5251-4449BF7DAF6D}"/>
              </a:ext>
            </a:extLst>
          </p:cNvPr>
          <p:cNvGraphicFramePr>
            <a:graphicFrameLocks noGrp="1"/>
          </p:cNvGraphicFramePr>
          <p:nvPr>
            <p:ph idx="1"/>
            <p:extLst>
              <p:ext uri="{D42A27DB-BD31-4B8C-83A1-F6EECF244321}">
                <p14:modId xmlns:p14="http://schemas.microsoft.com/office/powerpoint/2010/main" val="2186667872"/>
              </p:ext>
            </p:extLst>
          </p:nvPr>
        </p:nvGraphicFramePr>
        <p:xfrm>
          <a:off x="914399" y="2559171"/>
          <a:ext cx="10363200" cy="33122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88405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graphicEl>
                                              <a:dgm id="{2E2CD3F7-4D4F-41EB-B0E4-188C6D1F9D69}"/>
                                            </p:graphicEl>
                                          </p:spTgt>
                                        </p:tgtEl>
                                        <p:attrNameLst>
                                          <p:attrName>style.visibility</p:attrName>
                                        </p:attrNameLst>
                                      </p:cBhvr>
                                      <p:to>
                                        <p:strVal val="visible"/>
                                      </p:to>
                                    </p:set>
                                    <p:animEffect transition="in" filter="fade">
                                      <p:cBhvr>
                                        <p:cTn id="7" dur="1000"/>
                                        <p:tgtEl>
                                          <p:spTgt spid="5">
                                            <p:graphicEl>
                                              <a:dgm id="{2E2CD3F7-4D4F-41EB-B0E4-188C6D1F9D69}"/>
                                            </p:graphicEl>
                                          </p:spTgt>
                                        </p:tgtEl>
                                      </p:cBhvr>
                                    </p:animEffect>
                                    <p:anim calcmode="lin" valueType="num">
                                      <p:cBhvr>
                                        <p:cTn id="8" dur="1000" fill="hold"/>
                                        <p:tgtEl>
                                          <p:spTgt spid="5">
                                            <p:graphicEl>
                                              <a:dgm id="{2E2CD3F7-4D4F-41EB-B0E4-188C6D1F9D69}"/>
                                            </p:graphicEl>
                                          </p:spTgt>
                                        </p:tgtEl>
                                        <p:attrNameLst>
                                          <p:attrName>ppt_x</p:attrName>
                                        </p:attrNameLst>
                                      </p:cBhvr>
                                      <p:tavLst>
                                        <p:tav tm="0">
                                          <p:val>
                                            <p:strVal val="#ppt_x"/>
                                          </p:val>
                                        </p:tav>
                                        <p:tav tm="100000">
                                          <p:val>
                                            <p:strVal val="#ppt_x"/>
                                          </p:val>
                                        </p:tav>
                                      </p:tavLst>
                                    </p:anim>
                                    <p:anim calcmode="lin" valueType="num">
                                      <p:cBhvr>
                                        <p:cTn id="9" dur="1000" fill="hold"/>
                                        <p:tgtEl>
                                          <p:spTgt spid="5">
                                            <p:graphicEl>
                                              <a:dgm id="{2E2CD3F7-4D4F-41EB-B0E4-188C6D1F9D69}"/>
                                            </p:graphic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5">
                                            <p:graphicEl>
                                              <a:dgm id="{4B926035-3B05-4D4C-9A5D-4C92B8F0F65D}"/>
                                            </p:graphicEl>
                                          </p:spTgt>
                                        </p:tgtEl>
                                        <p:attrNameLst>
                                          <p:attrName>style.visibility</p:attrName>
                                        </p:attrNameLst>
                                      </p:cBhvr>
                                      <p:to>
                                        <p:strVal val="visible"/>
                                      </p:to>
                                    </p:set>
                                    <p:animEffect transition="in" filter="fade">
                                      <p:cBhvr>
                                        <p:cTn id="14" dur="1000"/>
                                        <p:tgtEl>
                                          <p:spTgt spid="5">
                                            <p:graphicEl>
                                              <a:dgm id="{4B926035-3B05-4D4C-9A5D-4C92B8F0F65D}"/>
                                            </p:graphicEl>
                                          </p:spTgt>
                                        </p:tgtEl>
                                      </p:cBhvr>
                                    </p:animEffect>
                                    <p:anim calcmode="lin" valueType="num">
                                      <p:cBhvr>
                                        <p:cTn id="15" dur="1000" fill="hold"/>
                                        <p:tgtEl>
                                          <p:spTgt spid="5">
                                            <p:graphicEl>
                                              <a:dgm id="{4B926035-3B05-4D4C-9A5D-4C92B8F0F65D}"/>
                                            </p:graphicEl>
                                          </p:spTgt>
                                        </p:tgtEl>
                                        <p:attrNameLst>
                                          <p:attrName>ppt_x</p:attrName>
                                        </p:attrNameLst>
                                      </p:cBhvr>
                                      <p:tavLst>
                                        <p:tav tm="0">
                                          <p:val>
                                            <p:strVal val="#ppt_x"/>
                                          </p:val>
                                        </p:tav>
                                        <p:tav tm="100000">
                                          <p:val>
                                            <p:strVal val="#ppt_x"/>
                                          </p:val>
                                        </p:tav>
                                      </p:tavLst>
                                    </p:anim>
                                    <p:anim calcmode="lin" valueType="num">
                                      <p:cBhvr>
                                        <p:cTn id="16" dur="1000" fill="hold"/>
                                        <p:tgtEl>
                                          <p:spTgt spid="5">
                                            <p:graphicEl>
                                              <a:dgm id="{4B926035-3B05-4D4C-9A5D-4C92B8F0F65D}"/>
                                            </p:graphic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5">
                                            <p:graphicEl>
                                              <a:dgm id="{AD3709AF-333A-4A76-AABE-798D4CD6B610}"/>
                                            </p:graphicEl>
                                          </p:spTgt>
                                        </p:tgtEl>
                                        <p:attrNameLst>
                                          <p:attrName>style.visibility</p:attrName>
                                        </p:attrNameLst>
                                      </p:cBhvr>
                                      <p:to>
                                        <p:strVal val="visible"/>
                                      </p:to>
                                    </p:set>
                                    <p:animEffect transition="in" filter="fade">
                                      <p:cBhvr>
                                        <p:cTn id="21" dur="1000"/>
                                        <p:tgtEl>
                                          <p:spTgt spid="5">
                                            <p:graphicEl>
                                              <a:dgm id="{AD3709AF-333A-4A76-AABE-798D4CD6B610}"/>
                                            </p:graphicEl>
                                          </p:spTgt>
                                        </p:tgtEl>
                                      </p:cBhvr>
                                    </p:animEffect>
                                    <p:anim calcmode="lin" valueType="num">
                                      <p:cBhvr>
                                        <p:cTn id="22" dur="1000" fill="hold"/>
                                        <p:tgtEl>
                                          <p:spTgt spid="5">
                                            <p:graphicEl>
                                              <a:dgm id="{AD3709AF-333A-4A76-AABE-798D4CD6B610}"/>
                                            </p:graphicEl>
                                          </p:spTgt>
                                        </p:tgtEl>
                                        <p:attrNameLst>
                                          <p:attrName>ppt_x</p:attrName>
                                        </p:attrNameLst>
                                      </p:cBhvr>
                                      <p:tavLst>
                                        <p:tav tm="0">
                                          <p:val>
                                            <p:strVal val="#ppt_x"/>
                                          </p:val>
                                        </p:tav>
                                        <p:tav tm="100000">
                                          <p:val>
                                            <p:strVal val="#ppt_x"/>
                                          </p:val>
                                        </p:tav>
                                      </p:tavLst>
                                    </p:anim>
                                    <p:anim calcmode="lin" valueType="num">
                                      <p:cBhvr>
                                        <p:cTn id="23" dur="1000" fill="hold"/>
                                        <p:tgtEl>
                                          <p:spTgt spid="5">
                                            <p:graphicEl>
                                              <a:dgm id="{AD3709AF-333A-4A76-AABE-798D4CD6B610}"/>
                                            </p:graphic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Lst>
  </p:timing>
</p:sld>
</file>

<file path=ppt/theme/theme1.xml><?xml version="1.0" encoding="utf-8"?>
<a:theme xmlns:a="http://schemas.openxmlformats.org/drawingml/2006/main" name="DashVTI">
  <a:themeElements>
    <a:clrScheme name="AnalogousFromRegularSeedRightStep">
      <a:dk1>
        <a:srgbClr val="000000"/>
      </a:dk1>
      <a:lt1>
        <a:srgbClr val="FFFFFF"/>
      </a:lt1>
      <a:dk2>
        <a:srgbClr val="1B2130"/>
      </a:dk2>
      <a:lt2>
        <a:srgbClr val="F3F1F0"/>
      </a:lt2>
      <a:accent1>
        <a:srgbClr val="23ADDC"/>
      </a:accent1>
      <a:accent2>
        <a:srgbClr val="1756D5"/>
      </a:accent2>
      <a:accent3>
        <a:srgbClr val="3B2CE7"/>
      </a:accent3>
      <a:accent4>
        <a:srgbClr val="7617D5"/>
      </a:accent4>
      <a:accent5>
        <a:srgbClr val="D729E7"/>
      </a:accent5>
      <a:accent6>
        <a:srgbClr val="D51796"/>
      </a:accent6>
      <a:hlink>
        <a:srgbClr val="BF5F3F"/>
      </a:hlink>
      <a:folHlink>
        <a:srgbClr val="7F7F7F"/>
      </a:folHlink>
    </a:clrScheme>
    <a:fontScheme name="grandview display">
      <a:majorFont>
        <a:latin typeface="Grandview Display"/>
        <a:ea typeface=""/>
        <a:cs typeface=""/>
      </a:majorFont>
      <a:minorFont>
        <a:latin typeface="Grandview Display"/>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ashVTI" id="{0A75137F-CDEB-4E94-A788-9D255EBE1B91}" vid="{DE9A6A09-5855-45A3-8E99-4290ED24057C}"/>
    </a:ext>
  </a:extLst>
</a:theme>
</file>

<file path=docProps/app.xml><?xml version="1.0" encoding="utf-8"?>
<Properties xmlns="http://schemas.openxmlformats.org/officeDocument/2006/extended-properties" xmlns:vt="http://schemas.openxmlformats.org/officeDocument/2006/docPropsVTypes">
  <Template>Retrospect</Template>
  <TotalTime>227</TotalTime>
  <Words>1175</Words>
  <Application>Microsoft Office PowerPoint</Application>
  <PresentationFormat>Widescreen</PresentationFormat>
  <Paragraphs>68</Paragraphs>
  <Slides>16</Slides>
  <Notes>0</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Arial</vt:lpstr>
      <vt:lpstr>Courier New</vt:lpstr>
      <vt:lpstr>Grandview Display</vt:lpstr>
      <vt:lpstr>Palatino Linotype</vt:lpstr>
      <vt:lpstr>Wingdings</vt:lpstr>
      <vt:lpstr>DashVTI</vt:lpstr>
      <vt:lpstr>Predicting Stock Returns With Ratio Analysis and Predictive Regression </vt:lpstr>
      <vt:lpstr>Project Overview</vt:lpstr>
      <vt:lpstr>Building the dataset</vt:lpstr>
      <vt:lpstr>Data Analysis</vt:lpstr>
      <vt:lpstr>PowerPoint Presentation</vt:lpstr>
      <vt:lpstr>Methods/modeling</vt:lpstr>
      <vt:lpstr>Honorable Mentions of Models</vt:lpstr>
      <vt:lpstr>Ms. Congeniality – Gaussian Process</vt:lpstr>
      <vt:lpstr>Most Interesting – Passive Aggressive</vt:lpstr>
      <vt:lpstr>Most Unique – Tweedie Regression</vt:lpstr>
      <vt:lpstr>Most Complex – Voting Regression</vt:lpstr>
      <vt:lpstr>Best Model – XGBoost</vt:lpstr>
      <vt:lpstr>From Preliminary to Final Results</vt:lpstr>
      <vt:lpstr>Conclusion</vt:lpstr>
      <vt:lpstr>Reflection</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Predicting Stock Returns With Ratio Analysis and Predictive Regression </dc:title>
  <dc:creator>Eric S. Schneider</dc:creator>
  <cp:lastModifiedBy>Eric S. Schneider</cp:lastModifiedBy>
  <cp:revision>8</cp:revision>
  <dcterms:created xsi:type="dcterms:W3CDTF">2024-04-29T20:15:58Z</dcterms:created>
  <dcterms:modified xsi:type="dcterms:W3CDTF">2024-04-30T20:27:42Z</dcterms:modified>
</cp:coreProperties>
</file>